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Roboto Bold Italics" panose="020B0604020202020204" charset="0"/>
      <p:regular r:id="rId36"/>
    </p:embeddedFont>
    <p:embeddedFont>
      <p:font typeface="Abril Fatface" panose="020B0604020202020204" charset="0"/>
      <p:regular r:id="rId37"/>
    </p:embeddedFont>
    <p:embeddedFont>
      <p:font typeface="Roboto" panose="020B0604020202020204" charset="0"/>
      <p:regular r:id="rId38"/>
    </p:embeddedFont>
    <p:embeddedFont>
      <p:font typeface="Calibri" panose="020F0502020204030204" pitchFamily="34" charset="0"/>
      <p:regular r:id="rId39"/>
      <p:bold r:id="rId40"/>
      <p:italic r:id="rId41"/>
      <p:boldItalic r:id="rId42"/>
    </p:embeddedFont>
    <p:embeddedFont>
      <p:font typeface="Arimo Bold" panose="020B0604020202020204" charset="0"/>
      <p:regular r:id="rId43"/>
    </p:embeddedFont>
    <p:embeddedFont>
      <p:font typeface="Roboto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2F7"/>
    <a:srgbClr val="F2F9FF"/>
    <a:srgbClr val="8FC3F4"/>
    <a:srgbClr val="3EA5FF"/>
    <a:srgbClr val="FC53B8"/>
    <a:srgbClr val="FFDE59"/>
    <a:srgbClr val="7ED957"/>
    <a:srgbClr val="EEF7FF"/>
    <a:srgbClr val="CDE7FF"/>
    <a:srgbClr val="527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31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Ok, put database information such as number of medicines and hospitals</a:t>
            </a:r>
          </a:p>
          <a:p>
            <a:r>
              <a:rPr lang="en-US" dirty="0"/>
              <a:t>show an sample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9194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process of MAPE with cluster (train - test)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98032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Ok, put database information such as number of medicines and hospitals</a:t>
            </a:r>
          </a:p>
          <a:p>
            <a:r>
              <a:rPr lang="en-US"/>
              <a:t>show an sample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209276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Put a slied for objective and context before methodology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9426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Create backup slides explaining the clustering techniques individually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15433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TWO APPROACHES : DIVISION AND UNIFIED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70369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TIME SERIES AND CAUSAL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630454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results and remove first figure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5042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REMIND THE OBJECTIVE OF THIS STEP ; WHY WE NEED BASELINE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98225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TRAIN / TEST STEPS FOR A CLUSTER OF MEDECINES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3667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0.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6.png"/><Relationship Id="rId18" Type="http://schemas.openxmlformats.org/officeDocument/2006/relationships/image" Target="../media/image3.png"/><Relationship Id="rId3" Type="http://schemas.openxmlformats.org/officeDocument/2006/relationships/image" Target="../media/image34.svg"/><Relationship Id="rId7" Type="http://schemas.openxmlformats.org/officeDocument/2006/relationships/image" Target="../media/image33.png"/><Relationship Id="rId12" Type="http://schemas.openxmlformats.org/officeDocument/2006/relationships/image" Target="../media/image43.svg"/><Relationship Id="rId17" Type="http://schemas.openxmlformats.org/officeDocument/2006/relationships/image" Target="../media/image2.png"/><Relationship Id="rId2" Type="http://schemas.openxmlformats.org/officeDocument/2006/relationships/image" Target="../media/image30.png"/><Relationship Id="rId16" Type="http://schemas.openxmlformats.org/officeDocument/2006/relationships/hyperlink" Target="https://www.linkedin.com/in/douglas-machado/" TargetMode="External"/><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hyperlink" Target="https://github.com/douglasmmachado" TargetMode="External"/><Relationship Id="rId10" Type="http://schemas.openxmlformats.org/officeDocument/2006/relationships/image" Target="../media/image41.svg"/><Relationship Id="rId19" Type="http://schemas.openxmlformats.org/officeDocument/2006/relationships/image" Target="../media/image5.png"/><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image" Target="../media/image45.sv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95202" y="0"/>
            <a:ext cx="6892798" cy="8870247"/>
          </a:xfrm>
          <a:custGeom>
            <a:avLst/>
            <a:gdLst/>
            <a:ahLst/>
            <a:cxnLst/>
            <a:rect l="l" t="t" r="r" b="b"/>
            <a:pathLst>
              <a:path w="6892798" h="8870247">
                <a:moveTo>
                  <a:pt x="0" y="0"/>
                </a:moveTo>
                <a:lnTo>
                  <a:pt x="6892798" y="0"/>
                </a:lnTo>
                <a:lnTo>
                  <a:pt x="6892798" y="8870247"/>
                </a:lnTo>
                <a:lnTo>
                  <a:pt x="0" y="8870247"/>
                </a:lnTo>
                <a:lnTo>
                  <a:pt x="0" y="0"/>
                </a:lnTo>
                <a:close/>
              </a:path>
            </a:pathLst>
          </a:custGeom>
          <a:blipFill>
            <a:blip r:embed="rId2"/>
            <a:stretch>
              <a:fillRect l="-61932" r="-61932" b="-15971"/>
            </a:stretch>
          </a:blipFill>
        </p:spPr>
      </p:sp>
      <p:sp>
        <p:nvSpPr>
          <p:cNvPr id="3" name="AutoShape 3"/>
          <p:cNvSpPr/>
          <p:nvPr/>
        </p:nvSpPr>
        <p:spPr>
          <a:xfrm>
            <a:off x="9412" y="8870247"/>
            <a:ext cx="18278588" cy="1428750"/>
          </a:xfrm>
          <a:prstGeom prst="rect">
            <a:avLst/>
          </a:prstGeom>
          <a:solidFill>
            <a:srgbClr val="E6327E"/>
          </a:solidFill>
        </p:spPr>
      </p:sp>
      <p:grpSp>
        <p:nvGrpSpPr>
          <p:cNvPr id="4" name="Group 4"/>
          <p:cNvGrpSpPr/>
          <p:nvPr/>
        </p:nvGrpSpPr>
        <p:grpSpPr>
          <a:xfrm>
            <a:off x="1028700" y="2227975"/>
            <a:ext cx="9630990" cy="4376479"/>
            <a:chOff x="0" y="0"/>
            <a:chExt cx="12841320" cy="5835305"/>
          </a:xfrm>
        </p:grpSpPr>
        <p:sp>
          <p:nvSpPr>
            <p:cNvPr id="5" name="TextBox 5"/>
            <p:cNvSpPr txBox="1"/>
            <p:nvPr/>
          </p:nvSpPr>
          <p:spPr>
            <a:xfrm>
              <a:off x="0" y="1207494"/>
              <a:ext cx="12841320" cy="2457450"/>
            </a:xfrm>
            <a:prstGeom prst="rect">
              <a:avLst/>
            </a:prstGeom>
          </p:spPr>
          <p:txBody>
            <a:bodyPr lIns="0" tIns="0" rIns="0" bIns="0" rtlCol="0" anchor="t">
              <a:spAutoFit/>
            </a:bodyPr>
            <a:lstStyle/>
            <a:p>
              <a:pPr>
                <a:lnSpc>
                  <a:spcPts val="7200"/>
                </a:lnSpc>
              </a:pPr>
              <a:r>
                <a:rPr lang="en-US" sz="6000" spc="-120">
                  <a:solidFill>
                    <a:srgbClr val="14110F"/>
                  </a:solidFill>
                  <a:latin typeface="Roboto Bold"/>
                </a:rPr>
                <a:t>Study of demand prediction using clustering methods</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endParaRPr/>
            </a:p>
          </p:txBody>
        </p:sp>
        <p:sp>
          <p:nvSpPr>
            <p:cNvPr id="7" name="TextBox 7"/>
            <p:cNvSpPr txBox="1"/>
            <p:nvPr/>
          </p:nvSpPr>
          <p:spPr>
            <a:xfrm>
              <a:off x="0" y="4357448"/>
              <a:ext cx="12418675" cy="1466427"/>
            </a:xfrm>
            <a:prstGeom prst="rect">
              <a:avLst/>
            </a:prstGeom>
          </p:spPr>
          <p:txBody>
            <a:bodyPr lIns="0" tIns="0" rIns="0" bIns="0" rtlCol="0" anchor="t">
              <a:spAutoFit/>
            </a:bodyPr>
            <a:lstStyle/>
            <a:p>
              <a:pPr>
                <a:lnSpc>
                  <a:spcPts val="4480"/>
                </a:lnSpc>
              </a:pPr>
              <a:r>
                <a:rPr lang="en-US" sz="3200">
                  <a:solidFill>
                    <a:srgbClr val="14110F"/>
                  </a:solidFill>
                  <a:latin typeface="Roboto"/>
                </a:rPr>
                <a:t>Application to the consumption of medications in hospitals</a:t>
              </a:r>
            </a:p>
          </p:txBody>
        </p:sp>
      </p:grpSp>
      <p:sp>
        <p:nvSpPr>
          <p:cNvPr id="8" name="TextBox 8"/>
          <p:cNvSpPr txBox="1"/>
          <p:nvPr/>
        </p:nvSpPr>
        <p:spPr>
          <a:xfrm>
            <a:off x="4333211" y="9327446"/>
            <a:ext cx="9630990" cy="514351"/>
          </a:xfrm>
          <a:prstGeom prst="rect">
            <a:avLst/>
          </a:prstGeom>
        </p:spPr>
        <p:txBody>
          <a:bodyPr lIns="0" tIns="0" rIns="0" bIns="0" rtlCol="0" anchor="t">
            <a:spAutoFit/>
          </a:bodyPr>
          <a:lstStyle/>
          <a:p>
            <a:pPr algn="ctr">
              <a:lnSpc>
                <a:spcPts val="4199"/>
              </a:lnSpc>
            </a:pPr>
            <a:r>
              <a:rPr lang="en-US" sz="2999" dirty="0">
                <a:solidFill>
                  <a:srgbClr val="FFFFFF"/>
                </a:solidFill>
                <a:latin typeface="Roboto Bold"/>
              </a:rPr>
              <a:t>Presentation to KLS, September 7 2023</a:t>
            </a:r>
          </a:p>
        </p:txBody>
      </p:sp>
      <p:grpSp>
        <p:nvGrpSpPr>
          <p:cNvPr id="9" name="Group 9"/>
          <p:cNvGrpSpPr/>
          <p:nvPr/>
        </p:nvGrpSpPr>
        <p:grpSpPr>
          <a:xfrm>
            <a:off x="1028700" y="1028700"/>
            <a:ext cx="4161604" cy="952500"/>
            <a:chOff x="0" y="0"/>
            <a:chExt cx="5548806" cy="1270000"/>
          </a:xfrm>
        </p:grpSpPr>
        <p:sp>
          <p:nvSpPr>
            <p:cNvPr id="10" name="Freeform 1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11" name="Freeform 1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
        <p:nvSpPr>
          <p:cNvPr id="51" name="TextBox 51"/>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64" name="TextBox 64"/>
          <p:cNvSpPr txBox="1"/>
          <p:nvPr/>
        </p:nvSpPr>
        <p:spPr>
          <a:xfrm>
            <a:off x="9144000" y="2558653"/>
            <a:ext cx="7289274" cy="21316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Various time series are available for each medicine and hospital, taking into account the seasonal decomposition features (trend, seasonality, and residuals).</a:t>
            </a:r>
          </a:p>
        </p:txBody>
      </p:sp>
      <p:sp>
        <p:nvSpPr>
          <p:cNvPr id="65" name="TextBox 65"/>
          <p:cNvSpPr txBox="1"/>
          <p:nvPr/>
        </p:nvSpPr>
        <p:spPr>
          <a:xfrm>
            <a:off x="9134475" y="5272802"/>
            <a:ext cx="7289274" cy="21316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All data from different periods, regardless of time factors and seasonality, were considered, taking into account the 21 features presented earlier.</a:t>
            </a:r>
          </a:p>
        </p:txBody>
      </p:sp>
      <p:sp>
        <p:nvSpPr>
          <p:cNvPr id="66" name="Freeform 66"/>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7" name="TextBox 67"/>
          <p:cNvSpPr txBox="1"/>
          <p:nvPr/>
        </p:nvSpPr>
        <p:spPr>
          <a:xfrm>
            <a:off x="1276350" y="7552253"/>
            <a:ext cx="15156924" cy="1472565"/>
          </a:xfrm>
          <a:prstGeom prst="rect">
            <a:avLst/>
          </a:prstGeom>
        </p:spPr>
        <p:txBody>
          <a:bodyPr lIns="0" tIns="0" rIns="0" bIns="0" rtlCol="0" anchor="t">
            <a:spAutoFit/>
          </a:bodyPr>
          <a:lstStyle/>
          <a:p>
            <a:pPr marL="561341" lvl="1" indent="-280670">
              <a:lnSpc>
                <a:spcPts val="3900"/>
              </a:lnSpc>
              <a:buFont typeface="Arial"/>
              <a:buChar char="•"/>
            </a:pPr>
            <a:r>
              <a:rPr lang="en-US" sz="2600" dirty="0">
                <a:solidFill>
                  <a:srgbClr val="14110F"/>
                </a:solidFill>
                <a:latin typeface="Roboto"/>
              </a:rPr>
              <a:t>After grouping the data as presented in the data treatment step, there was an average of 50 data points for each combination of hospital and medicine. The minimum was 8 data points, and the maximum was 68.</a:t>
            </a:r>
          </a:p>
        </p:txBody>
      </p:sp>
      <p:grpSp>
        <p:nvGrpSpPr>
          <p:cNvPr id="88" name="Grupo 87"/>
          <p:cNvGrpSpPr/>
          <p:nvPr/>
        </p:nvGrpSpPr>
        <p:grpSpPr>
          <a:xfrm>
            <a:off x="1495623" y="2558653"/>
            <a:ext cx="3339918" cy="3979545"/>
            <a:chOff x="1498782" y="4993644"/>
            <a:chExt cx="3339918" cy="3979545"/>
          </a:xfrm>
        </p:grpSpPr>
        <p:grpSp>
          <p:nvGrpSpPr>
            <p:cNvPr id="68" name="Grupo 67"/>
            <p:cNvGrpSpPr/>
            <p:nvPr/>
          </p:nvGrpSpPr>
          <p:grpSpPr>
            <a:xfrm>
              <a:off x="1498782" y="4993644"/>
              <a:ext cx="3333600" cy="3333750"/>
              <a:chOff x="3427454" y="4993644"/>
              <a:chExt cx="3333600" cy="3333750"/>
            </a:xfrm>
          </p:grpSpPr>
          <p:sp>
            <p:nvSpPr>
              <p:cNvPr id="69" name="Retângulo de cantos arredondados 68"/>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0" name="Grupo 69"/>
              <p:cNvGrpSpPr/>
              <p:nvPr/>
            </p:nvGrpSpPr>
            <p:grpSpPr>
              <a:xfrm>
                <a:off x="3740605" y="5306871"/>
                <a:ext cx="2707298" cy="2707297"/>
                <a:chOff x="1818176" y="5306870"/>
                <a:chExt cx="2707298" cy="2707297"/>
              </a:xfrm>
            </p:grpSpPr>
            <p:grpSp>
              <p:nvGrpSpPr>
                <p:cNvPr id="71" name="Group 35"/>
                <p:cNvGrpSpPr/>
                <p:nvPr/>
              </p:nvGrpSpPr>
              <p:grpSpPr>
                <a:xfrm rot="10800000">
                  <a:off x="1818176" y="5983695"/>
                  <a:ext cx="2707298" cy="676824"/>
                  <a:chOff x="0" y="0"/>
                  <a:chExt cx="752593" cy="188148"/>
                </a:xfrm>
              </p:grpSpPr>
              <p:sp>
                <p:nvSpPr>
                  <p:cNvPr id="85"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6"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2"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73" name="Group 39"/>
                <p:cNvGrpSpPr/>
                <p:nvPr/>
              </p:nvGrpSpPr>
              <p:grpSpPr>
                <a:xfrm rot="10800000">
                  <a:off x="1818176" y="6660519"/>
                  <a:ext cx="2707298" cy="676824"/>
                  <a:chOff x="0" y="0"/>
                  <a:chExt cx="752593" cy="188148"/>
                </a:xfrm>
              </p:grpSpPr>
              <p:sp>
                <p:nvSpPr>
                  <p:cNvPr id="83"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4"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4"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3</a:t>
                  </a:r>
                </a:p>
              </p:txBody>
            </p:sp>
            <p:grpSp>
              <p:nvGrpSpPr>
                <p:cNvPr id="75" name="Group 43"/>
                <p:cNvGrpSpPr/>
                <p:nvPr/>
              </p:nvGrpSpPr>
              <p:grpSpPr>
                <a:xfrm rot="10800000">
                  <a:off x="1818176" y="7337343"/>
                  <a:ext cx="2707298" cy="676824"/>
                  <a:chOff x="0" y="0"/>
                  <a:chExt cx="752593" cy="188148"/>
                </a:xfrm>
              </p:grpSpPr>
              <p:sp>
                <p:nvSpPr>
                  <p:cNvPr id="81"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2"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6"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77" name="Group 47"/>
                <p:cNvGrpSpPr/>
                <p:nvPr/>
              </p:nvGrpSpPr>
              <p:grpSpPr>
                <a:xfrm rot="10800000">
                  <a:off x="1818176" y="5306870"/>
                  <a:ext cx="2707298" cy="676824"/>
                  <a:chOff x="0" y="0"/>
                  <a:chExt cx="752593" cy="188148"/>
                </a:xfrm>
              </p:grpSpPr>
              <p:sp>
                <p:nvSpPr>
                  <p:cNvPr id="79"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80"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78"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87" name="TextBox 53"/>
            <p:cNvSpPr txBox="1"/>
            <p:nvPr/>
          </p:nvSpPr>
          <p:spPr>
            <a:xfrm>
              <a:off x="1504950" y="8441694"/>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grpSp>
      <p:sp>
        <p:nvSpPr>
          <p:cNvPr id="89" name="Retângulo de cantos arredondados 88"/>
          <p:cNvSpPr/>
          <p:nvPr/>
        </p:nvSpPr>
        <p:spPr>
          <a:xfrm>
            <a:off x="5633346" y="2473323"/>
            <a:ext cx="3426999" cy="1075382"/>
          </a:xfrm>
          <a:prstGeom prst="roundRect">
            <a:avLst/>
          </a:prstGeom>
          <a:solidFill>
            <a:srgbClr val="52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smtClean="0">
                <a:solidFill>
                  <a:srgbClr val="FFFFFF"/>
                </a:solidFill>
                <a:latin typeface="Roboto Bold"/>
              </a:rPr>
              <a:t>Time series</a:t>
            </a:r>
            <a:endParaRPr lang="en-US" sz="3000" dirty="0">
              <a:solidFill>
                <a:srgbClr val="FFFFFF"/>
              </a:solidFill>
              <a:latin typeface="Roboto Bold"/>
            </a:endParaRPr>
          </a:p>
        </p:txBody>
      </p:sp>
      <p:sp>
        <p:nvSpPr>
          <p:cNvPr id="90" name="Retângulo de cantos arredondados 89"/>
          <p:cNvSpPr/>
          <p:nvPr/>
        </p:nvSpPr>
        <p:spPr>
          <a:xfrm>
            <a:off x="5633346" y="4821126"/>
            <a:ext cx="3426999" cy="107538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smtClean="0">
                <a:solidFill>
                  <a:srgbClr val="FFFFFF"/>
                </a:solidFill>
                <a:latin typeface="Roboto Bold"/>
              </a:rPr>
              <a:t>Causal method</a:t>
            </a:r>
            <a:endParaRPr lang="en-US" sz="3000" dirty="0">
              <a:solidFill>
                <a:srgbClr val="FFFFFF"/>
              </a:solidFill>
              <a:latin typeface="Roboto Bold"/>
            </a:endParaRPr>
          </a:p>
        </p:txBody>
      </p:sp>
      <p:cxnSp>
        <p:nvCxnSpPr>
          <p:cNvPr id="91" name="Conector angulado 90"/>
          <p:cNvCxnSpPr>
            <a:stCxn id="69" idx="3"/>
            <a:endCxn id="89" idx="1"/>
          </p:cNvCxnSpPr>
          <p:nvPr/>
        </p:nvCxnSpPr>
        <p:spPr>
          <a:xfrm flipV="1">
            <a:off x="4829223" y="3011014"/>
            <a:ext cx="804123" cy="1214514"/>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Conector angulado 93"/>
          <p:cNvCxnSpPr>
            <a:stCxn id="69" idx="3"/>
            <a:endCxn id="90" idx="1"/>
          </p:cNvCxnSpPr>
          <p:nvPr/>
        </p:nvCxnSpPr>
        <p:spPr>
          <a:xfrm>
            <a:off x="4829223" y="4225528"/>
            <a:ext cx="804123" cy="1133289"/>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97" name="Group 5"/>
          <p:cNvGrpSpPr/>
          <p:nvPr/>
        </p:nvGrpSpPr>
        <p:grpSpPr>
          <a:xfrm>
            <a:off x="0" y="9258300"/>
            <a:ext cx="9134475" cy="1028700"/>
            <a:chOff x="0" y="0"/>
            <a:chExt cx="12179300" cy="1371600"/>
          </a:xfrm>
        </p:grpSpPr>
        <p:sp>
          <p:nvSpPr>
            <p:cNvPr id="98" name="AutoShape 6"/>
            <p:cNvSpPr/>
            <p:nvPr/>
          </p:nvSpPr>
          <p:spPr>
            <a:xfrm>
              <a:off x="1625600" y="0"/>
              <a:ext cx="10553700" cy="1371600"/>
            </a:xfrm>
            <a:prstGeom prst="rect">
              <a:avLst/>
            </a:prstGeom>
            <a:solidFill>
              <a:srgbClr val="A3A7A7"/>
            </a:solidFill>
          </p:spPr>
        </p:sp>
        <p:sp>
          <p:nvSpPr>
            <p:cNvPr id="99"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8</a:t>
              </a:r>
              <a:endParaRPr lang="fr-FR" dirty="0">
                <a:ln>
                  <a:solidFill>
                    <a:schemeClr val="bg1"/>
                  </a:solidFill>
                </a:ln>
                <a:solidFill>
                  <a:schemeClr val="bg1"/>
                </a:solidFill>
              </a:endParaRPr>
            </a:p>
          </p:txBody>
        </p:sp>
      </p:grpSp>
      <p:grpSp>
        <p:nvGrpSpPr>
          <p:cNvPr id="59" name="Group 35"/>
          <p:cNvGrpSpPr/>
          <p:nvPr/>
        </p:nvGrpSpPr>
        <p:grpSpPr>
          <a:xfrm>
            <a:off x="1028700" y="167276"/>
            <a:ext cx="10705819" cy="642349"/>
            <a:chOff x="0" y="0"/>
            <a:chExt cx="14274425" cy="856465"/>
          </a:xfrm>
        </p:grpSpPr>
        <p:grpSp>
          <p:nvGrpSpPr>
            <p:cNvPr id="60" name="Group 36"/>
            <p:cNvGrpSpPr/>
            <p:nvPr/>
          </p:nvGrpSpPr>
          <p:grpSpPr>
            <a:xfrm rot="5400000">
              <a:off x="3854095" y="-999210"/>
              <a:ext cx="856465" cy="2854885"/>
              <a:chOff x="0" y="0"/>
              <a:chExt cx="376296" cy="1254321"/>
            </a:xfrm>
          </p:grpSpPr>
          <p:sp>
            <p:nvSpPr>
              <p:cNvPr id="110"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11"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61"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62" name="Group 40"/>
            <p:cNvGrpSpPr/>
            <p:nvPr/>
          </p:nvGrpSpPr>
          <p:grpSpPr>
            <a:xfrm rot="5400000">
              <a:off x="6708980" y="-999210"/>
              <a:ext cx="856465" cy="2854885"/>
              <a:chOff x="0" y="0"/>
              <a:chExt cx="376296" cy="1254321"/>
            </a:xfrm>
          </p:grpSpPr>
          <p:sp>
            <p:nvSpPr>
              <p:cNvPr id="108"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09"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63"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92" name="Group 44"/>
            <p:cNvGrpSpPr/>
            <p:nvPr/>
          </p:nvGrpSpPr>
          <p:grpSpPr>
            <a:xfrm rot="5400000">
              <a:off x="9563865" y="-999210"/>
              <a:ext cx="856465" cy="2854885"/>
              <a:chOff x="0" y="0"/>
              <a:chExt cx="376296" cy="1254321"/>
            </a:xfrm>
          </p:grpSpPr>
          <p:sp>
            <p:nvSpPr>
              <p:cNvPr id="106"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107"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93"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95" name="Group 48"/>
            <p:cNvGrpSpPr/>
            <p:nvPr/>
          </p:nvGrpSpPr>
          <p:grpSpPr>
            <a:xfrm rot="5400000">
              <a:off x="12418750" y="-999210"/>
              <a:ext cx="856465" cy="2854885"/>
              <a:chOff x="0" y="0"/>
              <a:chExt cx="376296" cy="1254321"/>
            </a:xfrm>
          </p:grpSpPr>
          <p:sp>
            <p:nvSpPr>
              <p:cNvPr id="104"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105"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96"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100" name="Group 52"/>
            <p:cNvGrpSpPr/>
            <p:nvPr/>
          </p:nvGrpSpPr>
          <p:grpSpPr>
            <a:xfrm rot="5400000">
              <a:off x="999210" y="-999210"/>
              <a:ext cx="856465" cy="2854885"/>
              <a:chOff x="0" y="0"/>
              <a:chExt cx="501728" cy="1672428"/>
            </a:xfrm>
          </p:grpSpPr>
          <p:sp>
            <p:nvSpPr>
              <p:cNvPr id="102"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103"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101"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P spid="89"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6236710"/>
            <a:ext cx="7429500" cy="2047875"/>
          </a:xfrm>
          <a:custGeom>
            <a:avLst/>
            <a:gdLst/>
            <a:ahLst/>
            <a:cxnLst/>
            <a:rect l="l" t="t" r="r" b="b"/>
            <a:pathLst>
              <a:path w="7429500" h="2047875">
                <a:moveTo>
                  <a:pt x="0" y="0"/>
                </a:moveTo>
                <a:lnTo>
                  <a:pt x="7429500" y="0"/>
                </a:lnTo>
                <a:lnTo>
                  <a:pt x="7429500" y="2047875"/>
                </a:lnTo>
                <a:lnTo>
                  <a:pt x="0" y="2047875"/>
                </a:lnTo>
                <a:lnTo>
                  <a:pt x="0" y="0"/>
                </a:lnTo>
                <a:close/>
              </a:path>
            </a:pathLst>
          </a:custGeom>
          <a:blipFill>
            <a:blip r:embed="rId3"/>
            <a:stretch>
              <a:fillRect t="-1167" b="-1600"/>
            </a:stretch>
          </a:blipFill>
        </p:spPr>
      </p:sp>
      <p:sp>
        <p:nvSpPr>
          <p:cNvPr id="3" name="Freeform 3"/>
          <p:cNvSpPr/>
          <p:nvPr/>
        </p:nvSpPr>
        <p:spPr>
          <a:xfrm>
            <a:off x="9286875" y="2786062"/>
            <a:ext cx="7429500" cy="2047875"/>
          </a:xfrm>
          <a:custGeom>
            <a:avLst/>
            <a:gdLst/>
            <a:ahLst/>
            <a:cxnLst/>
            <a:rect l="l" t="t" r="r" b="b"/>
            <a:pathLst>
              <a:path w="7429500" h="2047875">
                <a:moveTo>
                  <a:pt x="0" y="0"/>
                </a:moveTo>
                <a:lnTo>
                  <a:pt x="7429500" y="0"/>
                </a:lnTo>
                <a:lnTo>
                  <a:pt x="7429500" y="2047876"/>
                </a:lnTo>
                <a:lnTo>
                  <a:pt x="0" y="2047876"/>
                </a:lnTo>
                <a:lnTo>
                  <a:pt x="0" y="0"/>
                </a:lnTo>
                <a:close/>
              </a:path>
            </a:pathLst>
          </a:custGeom>
          <a:blipFill>
            <a:blip r:embed="rId4"/>
            <a:stretch>
              <a:fillRect b="-2768"/>
            </a:stretch>
          </a:blipFill>
        </p:spPr>
      </p:sp>
      <p:sp>
        <p:nvSpPr>
          <p:cNvPr id="4" name="Freeform 4"/>
          <p:cNvSpPr/>
          <p:nvPr/>
        </p:nvSpPr>
        <p:spPr>
          <a:xfrm>
            <a:off x="9286875" y="6236710"/>
            <a:ext cx="7429500" cy="2047875"/>
          </a:xfrm>
          <a:custGeom>
            <a:avLst/>
            <a:gdLst/>
            <a:ahLst/>
            <a:cxnLst/>
            <a:rect l="l" t="t" r="r" b="b"/>
            <a:pathLst>
              <a:path w="7429500" h="2047875">
                <a:moveTo>
                  <a:pt x="0" y="0"/>
                </a:moveTo>
                <a:lnTo>
                  <a:pt x="7429500" y="0"/>
                </a:lnTo>
                <a:lnTo>
                  <a:pt x="7429500" y="2047875"/>
                </a:lnTo>
                <a:lnTo>
                  <a:pt x="0" y="2047875"/>
                </a:lnTo>
                <a:lnTo>
                  <a:pt x="0" y="0"/>
                </a:lnTo>
                <a:close/>
              </a:path>
            </a:pathLst>
          </a:custGeom>
          <a:blipFill>
            <a:blip r:embed="rId5"/>
            <a:stretch>
              <a:fillRect b="-2768"/>
            </a:stretch>
          </a:blipFill>
        </p:spPr>
      </p:sp>
      <p:sp>
        <p:nvSpPr>
          <p:cNvPr id="5" name="TextBox 5"/>
          <p:cNvSpPr txBox="1"/>
          <p:nvPr/>
        </p:nvSpPr>
        <p:spPr>
          <a:xfrm>
            <a:off x="3790950" y="5837930"/>
            <a:ext cx="2857500"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k-means clustering</a:t>
            </a:r>
          </a:p>
        </p:txBody>
      </p:sp>
      <p:sp>
        <p:nvSpPr>
          <p:cNvPr id="6" name="TextBox 6"/>
          <p:cNvSpPr txBox="1"/>
          <p:nvPr/>
        </p:nvSpPr>
        <p:spPr>
          <a:xfrm>
            <a:off x="11572875" y="2324100"/>
            <a:ext cx="2857500"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mini-batch k-means</a:t>
            </a:r>
          </a:p>
        </p:txBody>
      </p:sp>
      <p:sp>
        <p:nvSpPr>
          <p:cNvPr id="7" name="TextBox 7"/>
          <p:cNvSpPr txBox="1"/>
          <p:nvPr/>
        </p:nvSpPr>
        <p:spPr>
          <a:xfrm>
            <a:off x="11205382" y="5837930"/>
            <a:ext cx="3592487" cy="398780"/>
          </a:xfrm>
          <a:prstGeom prst="rect">
            <a:avLst/>
          </a:prstGeom>
        </p:spPr>
        <p:txBody>
          <a:bodyPr lIns="0" tIns="0" rIns="0" bIns="0" rtlCol="0" anchor="t">
            <a:spAutoFit/>
          </a:bodyPr>
          <a:lstStyle/>
          <a:p>
            <a:pPr algn="ctr">
              <a:lnSpc>
                <a:spcPts val="3220"/>
              </a:lnSpc>
            </a:pPr>
            <a:r>
              <a:rPr lang="en-US" sz="2300" dirty="0">
                <a:solidFill>
                  <a:srgbClr val="000000"/>
                </a:solidFill>
                <a:latin typeface="Roboto Bold"/>
              </a:rPr>
              <a:t>agglomerative clustering</a:t>
            </a:r>
          </a:p>
        </p:txBody>
      </p:sp>
      <p:grpSp>
        <p:nvGrpSpPr>
          <p:cNvPr id="8" name="Group 8"/>
          <p:cNvGrpSpPr/>
          <p:nvPr/>
        </p:nvGrpSpPr>
        <p:grpSpPr>
          <a:xfrm>
            <a:off x="11620500" y="9296400"/>
            <a:ext cx="4161604" cy="952500"/>
            <a:chOff x="0" y="0"/>
            <a:chExt cx="5548806" cy="1270000"/>
          </a:xfrm>
        </p:grpSpPr>
        <p:sp>
          <p:nvSpPr>
            <p:cNvPr id="9" name="Freeform 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6"/>
              <a:stretch>
                <a:fillRect/>
              </a:stretch>
            </a:blipFill>
          </p:spPr>
        </p:sp>
        <p:sp>
          <p:nvSpPr>
            <p:cNvPr id="10" name="Freeform 1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7"/>
              <a:stretch>
                <a:fillRect/>
              </a:stretch>
            </a:blipFill>
          </p:spPr>
        </p:sp>
      </p:grpSp>
      <p:sp>
        <p:nvSpPr>
          <p:cNvPr id="36" name="TextBox 3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7" name="Freeform 37"/>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38" name="TextBox 38"/>
          <p:cNvSpPr txBox="1"/>
          <p:nvPr/>
        </p:nvSpPr>
        <p:spPr>
          <a:xfrm>
            <a:off x="2024062" y="2681287"/>
            <a:ext cx="6305550" cy="21316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Regarding the silhouette metric, all three different clustering methods yielded their maximum score when using </a:t>
            </a:r>
            <a:r>
              <a:rPr lang="en-US" sz="2800" dirty="0">
                <a:solidFill>
                  <a:srgbClr val="14110F"/>
                </a:solidFill>
                <a:latin typeface="Roboto Bold"/>
              </a:rPr>
              <a:t>3 clusters.</a:t>
            </a:r>
          </a:p>
        </p:txBody>
      </p:sp>
      <p:grpSp>
        <p:nvGrpSpPr>
          <p:cNvPr id="39" name="Group 5"/>
          <p:cNvGrpSpPr/>
          <p:nvPr/>
        </p:nvGrpSpPr>
        <p:grpSpPr>
          <a:xfrm>
            <a:off x="0" y="9258300"/>
            <a:ext cx="9134475" cy="1028700"/>
            <a:chOff x="0" y="0"/>
            <a:chExt cx="12179300" cy="1371600"/>
          </a:xfrm>
        </p:grpSpPr>
        <p:sp>
          <p:nvSpPr>
            <p:cNvPr id="40" name="AutoShape 6"/>
            <p:cNvSpPr/>
            <p:nvPr/>
          </p:nvSpPr>
          <p:spPr>
            <a:xfrm>
              <a:off x="1625600" y="0"/>
              <a:ext cx="10553700" cy="1371600"/>
            </a:xfrm>
            <a:prstGeom prst="rect">
              <a:avLst/>
            </a:prstGeom>
            <a:solidFill>
              <a:srgbClr val="A3A7A7"/>
            </a:solidFill>
          </p:spPr>
        </p:sp>
        <p:sp>
          <p:nvSpPr>
            <p:cNvPr id="4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9</a:t>
              </a:r>
              <a:endParaRPr lang="fr-FR" dirty="0">
                <a:ln>
                  <a:solidFill>
                    <a:schemeClr val="bg1"/>
                  </a:solidFill>
                </a:ln>
                <a:solidFill>
                  <a:schemeClr val="bg1"/>
                </a:solidFill>
              </a:endParaRPr>
            </a:p>
          </p:txBody>
        </p:sp>
      </p:grpSp>
      <p:grpSp>
        <p:nvGrpSpPr>
          <p:cNvPr id="42" name="Group 35"/>
          <p:cNvGrpSpPr/>
          <p:nvPr/>
        </p:nvGrpSpPr>
        <p:grpSpPr>
          <a:xfrm>
            <a:off x="1028700" y="167276"/>
            <a:ext cx="10705819" cy="642349"/>
            <a:chOff x="0" y="0"/>
            <a:chExt cx="14274425" cy="856465"/>
          </a:xfrm>
        </p:grpSpPr>
        <p:grpSp>
          <p:nvGrpSpPr>
            <p:cNvPr id="43" name="Group 36"/>
            <p:cNvGrpSpPr/>
            <p:nvPr/>
          </p:nvGrpSpPr>
          <p:grpSpPr>
            <a:xfrm rot="5400000">
              <a:off x="3854095" y="-999210"/>
              <a:ext cx="856465" cy="2854885"/>
              <a:chOff x="0" y="0"/>
              <a:chExt cx="376296" cy="1254321"/>
            </a:xfrm>
          </p:grpSpPr>
          <p:sp>
            <p:nvSpPr>
              <p:cNvPr id="61"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62"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45" name="Group 40"/>
            <p:cNvGrpSpPr/>
            <p:nvPr/>
          </p:nvGrpSpPr>
          <p:grpSpPr>
            <a:xfrm rot="5400000">
              <a:off x="6708980" y="-999210"/>
              <a:ext cx="856465" cy="2854885"/>
              <a:chOff x="0" y="0"/>
              <a:chExt cx="376296" cy="1254321"/>
            </a:xfrm>
          </p:grpSpPr>
          <p:sp>
            <p:nvSpPr>
              <p:cNvPr id="59"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60"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7" name="Group 44"/>
            <p:cNvGrpSpPr/>
            <p:nvPr/>
          </p:nvGrpSpPr>
          <p:grpSpPr>
            <a:xfrm rot="5400000">
              <a:off x="9563865" y="-999210"/>
              <a:ext cx="856465" cy="2854885"/>
              <a:chOff x="0" y="0"/>
              <a:chExt cx="376296" cy="1254321"/>
            </a:xfrm>
          </p:grpSpPr>
          <p:sp>
            <p:nvSpPr>
              <p:cNvPr id="57"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58"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8"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9" name="Group 48"/>
            <p:cNvGrpSpPr/>
            <p:nvPr/>
          </p:nvGrpSpPr>
          <p:grpSpPr>
            <a:xfrm rot="5400000">
              <a:off x="12418750" y="-999210"/>
              <a:ext cx="856465" cy="2854885"/>
              <a:chOff x="0" y="0"/>
              <a:chExt cx="376296" cy="1254321"/>
            </a:xfrm>
          </p:grpSpPr>
          <p:sp>
            <p:nvSpPr>
              <p:cNvPr id="55"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6"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0"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51" name="Group 52"/>
            <p:cNvGrpSpPr/>
            <p:nvPr/>
          </p:nvGrpSpPr>
          <p:grpSpPr>
            <a:xfrm rot="5400000">
              <a:off x="999210" y="-999210"/>
              <a:ext cx="856465" cy="2854885"/>
              <a:chOff x="0" y="0"/>
              <a:chExt cx="501728" cy="1672428"/>
            </a:xfrm>
          </p:grpSpPr>
          <p:sp>
            <p:nvSpPr>
              <p:cNvPr id="53"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4"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2"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8375" y="2381250"/>
            <a:ext cx="13811250" cy="4286250"/>
          </a:xfrm>
          <a:custGeom>
            <a:avLst/>
            <a:gdLst/>
            <a:ahLst/>
            <a:cxnLst/>
            <a:rect l="l" t="t" r="r" b="b"/>
            <a:pathLst>
              <a:path w="13811250" h="4286250">
                <a:moveTo>
                  <a:pt x="0" y="0"/>
                </a:moveTo>
                <a:lnTo>
                  <a:pt x="13811250" y="0"/>
                </a:lnTo>
                <a:lnTo>
                  <a:pt x="13811250" y="4286250"/>
                </a:lnTo>
                <a:lnTo>
                  <a:pt x="0" y="4286250"/>
                </a:lnTo>
                <a:lnTo>
                  <a:pt x="0" y="0"/>
                </a:lnTo>
                <a:close/>
              </a:path>
            </a:pathLst>
          </a:custGeom>
          <a:blipFill>
            <a:blip r:embed="rId2"/>
            <a:stretch>
              <a:fillRect b="-4166"/>
            </a:stretch>
          </a:blipFill>
        </p:spPr>
      </p:sp>
      <p:sp>
        <p:nvSpPr>
          <p:cNvPr id="3" name="TextBox 3"/>
          <p:cNvSpPr txBox="1"/>
          <p:nvPr/>
        </p:nvSpPr>
        <p:spPr>
          <a:xfrm>
            <a:off x="1028700" y="6572250"/>
            <a:ext cx="16230600" cy="26174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All medicines were placed in separate clusters.</a:t>
            </a:r>
          </a:p>
          <a:p>
            <a:pPr marL="604519" lvl="1" indent="-302260">
              <a:lnSpc>
                <a:spcPts val="4199"/>
              </a:lnSpc>
              <a:buFont typeface="Arial"/>
              <a:buChar char="•"/>
            </a:pPr>
            <a:r>
              <a:rPr lang="en-US" sz="2799" dirty="0">
                <a:solidFill>
                  <a:srgbClr val="14110F"/>
                </a:solidFill>
                <a:latin typeface="Roboto"/>
              </a:rPr>
              <a:t>There is an issue concerning the distribution of data points in each cluster.</a:t>
            </a:r>
          </a:p>
          <a:p>
            <a:pPr marL="604519" lvl="1" indent="-302260">
              <a:lnSpc>
                <a:spcPts val="4199"/>
              </a:lnSpc>
              <a:buFont typeface="Arial"/>
              <a:buChar char="•"/>
            </a:pPr>
            <a:r>
              <a:rPr lang="en-US" sz="2799" dirty="0">
                <a:solidFill>
                  <a:srgbClr val="14110F"/>
                </a:solidFill>
                <a:latin typeface="Roboto"/>
              </a:rPr>
              <a:t>This problem becomes more pronounced in subsequent sections where there is less data available for training models.</a:t>
            </a:r>
          </a:p>
          <a:p>
            <a:pPr marL="604520" lvl="1" indent="-302260">
              <a:lnSpc>
                <a:spcPts val="4200"/>
              </a:lnSpc>
              <a:buFont typeface="Arial"/>
              <a:buChar char="•"/>
            </a:pPr>
            <a:r>
              <a:rPr lang="en-US" sz="2800" dirty="0">
                <a:solidFill>
                  <a:srgbClr val="14110F"/>
                </a:solidFill>
                <a:latin typeface="Roboto"/>
              </a:rPr>
              <a:t>The quantity factor plays a predominant role in the clustering decisions.</a:t>
            </a:r>
          </a:p>
        </p:txBody>
      </p:sp>
      <p:grpSp>
        <p:nvGrpSpPr>
          <p:cNvPr id="4" name="Group 4"/>
          <p:cNvGrpSpPr/>
          <p:nvPr/>
        </p:nvGrpSpPr>
        <p:grpSpPr>
          <a:xfrm>
            <a:off x="11620500" y="9296400"/>
            <a:ext cx="4161604" cy="952500"/>
            <a:chOff x="0" y="0"/>
            <a:chExt cx="5548806" cy="1270000"/>
          </a:xfrm>
        </p:grpSpPr>
        <p:sp>
          <p:nvSpPr>
            <p:cNvPr id="5" name="Freeform 5"/>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6" name="Freeform 6"/>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3" name="Freeform 33"/>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A3A7A7"/>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10</a:t>
              </a:r>
            </a:p>
          </p:txBody>
        </p:sp>
      </p:grpSp>
      <p:grpSp>
        <p:nvGrpSpPr>
          <p:cNvPr id="34" name="Group 35"/>
          <p:cNvGrpSpPr/>
          <p:nvPr/>
        </p:nvGrpSpPr>
        <p:grpSpPr>
          <a:xfrm>
            <a:off x="1028700" y="167276"/>
            <a:ext cx="10705819" cy="642349"/>
            <a:chOff x="0" y="0"/>
            <a:chExt cx="14274425" cy="856465"/>
          </a:xfrm>
        </p:grpSpPr>
        <p:grpSp>
          <p:nvGrpSpPr>
            <p:cNvPr id="38" name="Group 36"/>
            <p:cNvGrpSpPr/>
            <p:nvPr/>
          </p:nvGrpSpPr>
          <p:grpSpPr>
            <a:xfrm rot="5400000">
              <a:off x="3854095" y="-999210"/>
              <a:ext cx="856465" cy="2854885"/>
              <a:chOff x="0" y="0"/>
              <a:chExt cx="376296" cy="1254321"/>
            </a:xfrm>
          </p:grpSpPr>
          <p:sp>
            <p:nvSpPr>
              <p:cNvPr id="56"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7"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9"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40" name="Group 40"/>
            <p:cNvGrpSpPr/>
            <p:nvPr/>
          </p:nvGrpSpPr>
          <p:grpSpPr>
            <a:xfrm rot="5400000">
              <a:off x="6708980" y="-999210"/>
              <a:ext cx="856465" cy="2854885"/>
              <a:chOff x="0" y="0"/>
              <a:chExt cx="376296" cy="1254321"/>
            </a:xfrm>
          </p:grpSpPr>
          <p:sp>
            <p:nvSpPr>
              <p:cNvPr id="54"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5"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1"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2" name="Group 44"/>
            <p:cNvGrpSpPr/>
            <p:nvPr/>
          </p:nvGrpSpPr>
          <p:grpSpPr>
            <a:xfrm rot="5400000">
              <a:off x="9563865" y="-999210"/>
              <a:ext cx="856465" cy="2854885"/>
              <a:chOff x="0" y="0"/>
              <a:chExt cx="376296" cy="1254321"/>
            </a:xfrm>
          </p:grpSpPr>
          <p:sp>
            <p:nvSpPr>
              <p:cNvPr id="52"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53"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4" name="Group 48"/>
            <p:cNvGrpSpPr/>
            <p:nvPr/>
          </p:nvGrpSpPr>
          <p:grpSpPr>
            <a:xfrm rot="5400000">
              <a:off x="12418750" y="-999210"/>
              <a:ext cx="856465" cy="2854885"/>
              <a:chOff x="0" y="0"/>
              <a:chExt cx="376296" cy="1254321"/>
            </a:xfrm>
          </p:grpSpPr>
          <p:sp>
            <p:nvSpPr>
              <p:cNvPr id="50"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1"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5"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46" name="Group 52"/>
            <p:cNvGrpSpPr/>
            <p:nvPr/>
          </p:nvGrpSpPr>
          <p:grpSpPr>
            <a:xfrm rot="5400000">
              <a:off x="999210" y="-999210"/>
              <a:ext cx="856465" cy="2854885"/>
              <a:chOff x="0" y="0"/>
              <a:chExt cx="501728" cy="1672428"/>
            </a:xfrm>
          </p:grpSpPr>
          <p:sp>
            <p:nvSpPr>
              <p:cNvPr id="48"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49"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7"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8375" y="2381250"/>
            <a:ext cx="13811250" cy="4286250"/>
          </a:xfrm>
          <a:custGeom>
            <a:avLst/>
            <a:gdLst/>
            <a:ahLst/>
            <a:cxnLst/>
            <a:rect l="l" t="t" r="r" b="b"/>
            <a:pathLst>
              <a:path w="13811250" h="4286250">
                <a:moveTo>
                  <a:pt x="0" y="0"/>
                </a:moveTo>
                <a:lnTo>
                  <a:pt x="13811250" y="0"/>
                </a:lnTo>
                <a:lnTo>
                  <a:pt x="13811250" y="4286250"/>
                </a:lnTo>
                <a:lnTo>
                  <a:pt x="0" y="4286250"/>
                </a:lnTo>
                <a:lnTo>
                  <a:pt x="0" y="0"/>
                </a:lnTo>
                <a:close/>
              </a:path>
            </a:pathLst>
          </a:custGeom>
          <a:blipFill>
            <a:blip r:embed="rId2"/>
            <a:stretch>
              <a:fillRect b="-4166"/>
            </a:stretch>
          </a:blipFill>
        </p:spPr>
      </p:sp>
      <p:sp>
        <p:nvSpPr>
          <p:cNvPr id="3" name="TextBox 3"/>
          <p:cNvSpPr txBox="1"/>
          <p:nvPr/>
        </p:nvSpPr>
        <p:spPr>
          <a:xfrm>
            <a:off x="14291269" y="2848610"/>
            <a:ext cx="2362200" cy="415290"/>
          </a:xfrm>
          <a:prstGeom prst="rect">
            <a:avLst/>
          </a:prstGeom>
        </p:spPr>
        <p:txBody>
          <a:bodyPr lIns="0" tIns="0" rIns="0" bIns="0" rtlCol="0" anchor="t">
            <a:spAutoFit/>
          </a:bodyPr>
          <a:lstStyle/>
          <a:p>
            <a:pPr algn="ctr">
              <a:lnSpc>
                <a:spcPts val="3359"/>
              </a:lnSpc>
            </a:pPr>
            <a:r>
              <a:rPr lang="en-US" sz="2400">
                <a:solidFill>
                  <a:srgbClr val="FFFFFF"/>
                </a:solidFill>
                <a:latin typeface="Roboto Bold"/>
              </a:rPr>
              <a:t>Time series</a:t>
            </a:r>
          </a:p>
        </p:txBody>
      </p:sp>
      <p:grpSp>
        <p:nvGrpSpPr>
          <p:cNvPr id="4" name="Group 4"/>
          <p:cNvGrpSpPr/>
          <p:nvPr/>
        </p:nvGrpSpPr>
        <p:grpSpPr>
          <a:xfrm>
            <a:off x="11620500" y="9296400"/>
            <a:ext cx="4161604" cy="952500"/>
            <a:chOff x="0" y="0"/>
            <a:chExt cx="5548806" cy="1270000"/>
          </a:xfrm>
        </p:grpSpPr>
        <p:sp>
          <p:nvSpPr>
            <p:cNvPr id="5" name="Freeform 5"/>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6" name="Freeform 6"/>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3" name="Freeform 33"/>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4" name="TextBox 34"/>
          <p:cNvSpPr txBox="1"/>
          <p:nvPr/>
        </p:nvSpPr>
        <p:spPr>
          <a:xfrm>
            <a:off x="1028700" y="6572250"/>
            <a:ext cx="16230600" cy="2607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time series approach, which exclusively utilized features related to quantity, produced a comparable result to the clustering approach. Each medicine appears to be included in more than one cluster.</a:t>
            </a:r>
          </a:p>
          <a:p>
            <a:pPr marL="604519" lvl="1" indent="-302260">
              <a:lnSpc>
                <a:spcPts val="4199"/>
              </a:lnSpc>
              <a:buFont typeface="Arial"/>
              <a:buChar char="•"/>
            </a:pPr>
            <a:r>
              <a:rPr lang="en-US" sz="2799" dirty="0">
                <a:solidFill>
                  <a:srgbClr val="14110F"/>
                </a:solidFill>
                <a:latin typeface="Roboto"/>
              </a:rPr>
              <a:t>However, a significant challenge remains, particularly for medicines with minimal data points. This limitation could have a negative impact on the forecasting models.</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A3A7A7"/>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11</a:t>
              </a:r>
            </a:p>
          </p:txBody>
        </p:sp>
      </p:grpSp>
      <p:grpSp>
        <p:nvGrpSpPr>
          <p:cNvPr id="38" name="Group 35"/>
          <p:cNvGrpSpPr/>
          <p:nvPr/>
        </p:nvGrpSpPr>
        <p:grpSpPr>
          <a:xfrm>
            <a:off x="1028700" y="167276"/>
            <a:ext cx="10705819" cy="642349"/>
            <a:chOff x="0" y="0"/>
            <a:chExt cx="14274425" cy="856465"/>
          </a:xfrm>
        </p:grpSpPr>
        <p:grpSp>
          <p:nvGrpSpPr>
            <p:cNvPr id="39" name="Group 36"/>
            <p:cNvGrpSpPr/>
            <p:nvPr/>
          </p:nvGrpSpPr>
          <p:grpSpPr>
            <a:xfrm rot="5400000">
              <a:off x="3854095" y="-999210"/>
              <a:ext cx="856465" cy="2854885"/>
              <a:chOff x="0" y="0"/>
              <a:chExt cx="376296" cy="1254321"/>
            </a:xfrm>
          </p:grpSpPr>
          <p:sp>
            <p:nvSpPr>
              <p:cNvPr id="57"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0"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41" name="Group 40"/>
            <p:cNvGrpSpPr/>
            <p:nvPr/>
          </p:nvGrpSpPr>
          <p:grpSpPr>
            <a:xfrm rot="5400000">
              <a:off x="6708980" y="-999210"/>
              <a:ext cx="856465" cy="2854885"/>
              <a:chOff x="0" y="0"/>
              <a:chExt cx="376296" cy="1254321"/>
            </a:xfrm>
          </p:grpSpPr>
          <p:sp>
            <p:nvSpPr>
              <p:cNvPr id="55"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6"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3" name="Group 44"/>
            <p:cNvGrpSpPr/>
            <p:nvPr/>
          </p:nvGrpSpPr>
          <p:grpSpPr>
            <a:xfrm rot="5400000">
              <a:off x="9563865" y="-999210"/>
              <a:ext cx="856465" cy="2854885"/>
              <a:chOff x="0" y="0"/>
              <a:chExt cx="376296" cy="1254321"/>
            </a:xfrm>
          </p:grpSpPr>
          <p:sp>
            <p:nvSpPr>
              <p:cNvPr id="53"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54"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5" name="Group 48"/>
            <p:cNvGrpSpPr/>
            <p:nvPr/>
          </p:nvGrpSpPr>
          <p:grpSpPr>
            <a:xfrm rot="5400000">
              <a:off x="12418750" y="-999210"/>
              <a:ext cx="856465" cy="2854885"/>
              <a:chOff x="0" y="0"/>
              <a:chExt cx="376296" cy="1254321"/>
            </a:xfrm>
          </p:grpSpPr>
          <p:sp>
            <p:nvSpPr>
              <p:cNvPr id="51"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2"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47" name="Group 52"/>
            <p:cNvGrpSpPr/>
            <p:nvPr/>
          </p:nvGrpSpPr>
          <p:grpSpPr>
            <a:xfrm rot="5400000">
              <a:off x="999210" y="-999210"/>
              <a:ext cx="856465" cy="2854885"/>
              <a:chOff x="0" y="0"/>
              <a:chExt cx="501728" cy="1672428"/>
            </a:xfrm>
          </p:grpSpPr>
          <p:sp>
            <p:nvSpPr>
              <p:cNvPr id="49"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0"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8"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04950" y="2381250"/>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2"/>
            <a:stretch>
              <a:fillRect/>
            </a:stretch>
          </a:blipFill>
        </p:spPr>
      </p:sp>
      <p:sp>
        <p:nvSpPr>
          <p:cNvPr id="4" name="Freeform 4"/>
          <p:cNvSpPr/>
          <p:nvPr/>
        </p:nvSpPr>
        <p:spPr>
          <a:xfrm>
            <a:off x="1504950" y="5478707"/>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3"/>
            <a:stretch>
              <a:fillRect/>
            </a:stretch>
          </a:blipFill>
        </p:spPr>
      </p:sp>
      <p:sp>
        <p:nvSpPr>
          <p:cNvPr id="5" name="Freeform 5"/>
          <p:cNvSpPr/>
          <p:nvPr/>
        </p:nvSpPr>
        <p:spPr>
          <a:xfrm>
            <a:off x="6711818" y="5478707"/>
            <a:ext cx="5022701" cy="2974923"/>
          </a:xfrm>
          <a:custGeom>
            <a:avLst/>
            <a:gdLst/>
            <a:ahLst/>
            <a:cxnLst/>
            <a:rect l="l" t="t" r="r" b="b"/>
            <a:pathLst>
              <a:path w="6696935" h="3966564">
                <a:moveTo>
                  <a:pt x="0" y="0"/>
                </a:moveTo>
                <a:lnTo>
                  <a:pt x="6696935" y="0"/>
                </a:lnTo>
                <a:lnTo>
                  <a:pt x="6696935" y="3966564"/>
                </a:lnTo>
                <a:lnTo>
                  <a:pt x="0" y="3966564"/>
                </a:lnTo>
                <a:lnTo>
                  <a:pt x="0" y="0"/>
                </a:lnTo>
                <a:close/>
              </a:path>
            </a:pathLst>
          </a:custGeom>
          <a:blipFill>
            <a:blip r:embed="rId4"/>
            <a:stretch>
              <a:fillRect/>
            </a:stretch>
          </a:blipFill>
        </p:spPr>
      </p:sp>
      <p:sp>
        <p:nvSpPr>
          <p:cNvPr id="6" name="Freeform 6"/>
          <p:cNvSpPr/>
          <p:nvPr/>
        </p:nvSpPr>
        <p:spPr>
          <a:xfrm>
            <a:off x="6711818" y="2381374"/>
            <a:ext cx="5022701" cy="2974984"/>
          </a:xfrm>
          <a:custGeom>
            <a:avLst/>
            <a:gdLst/>
            <a:ahLst/>
            <a:cxnLst/>
            <a:rect l="l" t="t" r="r" b="b"/>
            <a:pathLst>
              <a:path w="6696935" h="3966646">
                <a:moveTo>
                  <a:pt x="0" y="0"/>
                </a:moveTo>
                <a:lnTo>
                  <a:pt x="6696935" y="0"/>
                </a:lnTo>
                <a:lnTo>
                  <a:pt x="6696935" y="3966647"/>
                </a:lnTo>
                <a:lnTo>
                  <a:pt x="0" y="3966647"/>
                </a:lnTo>
                <a:lnTo>
                  <a:pt x="0" y="0"/>
                </a:lnTo>
                <a:close/>
              </a:path>
            </a:pathLst>
          </a:custGeom>
          <a:blipFill>
            <a:blip r:embed="rId5"/>
            <a:stretch>
              <a:fillRect r="-82"/>
            </a:stretch>
          </a:blipFill>
        </p:spPr>
      </p:sp>
      <p:grpSp>
        <p:nvGrpSpPr>
          <p:cNvPr id="7" name="Group 7"/>
          <p:cNvGrpSpPr/>
          <p:nvPr/>
        </p:nvGrpSpPr>
        <p:grpSpPr>
          <a:xfrm>
            <a:off x="11620500" y="9296400"/>
            <a:ext cx="4161604" cy="952500"/>
            <a:chOff x="0" y="0"/>
            <a:chExt cx="5548806" cy="1270000"/>
          </a:xfrm>
        </p:grpSpPr>
        <p:sp>
          <p:nvSpPr>
            <p:cNvPr id="8" name="Freeform 8"/>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6"/>
              <a:stretch>
                <a:fillRect/>
              </a:stretch>
            </a:blipFill>
          </p:spPr>
        </p:sp>
        <p:sp>
          <p:nvSpPr>
            <p:cNvPr id="9" name="Freeform 9"/>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7"/>
              <a:stretch>
                <a:fillRect/>
              </a:stretch>
            </a:blipFill>
          </p:spPr>
        </p:sp>
      </p:grpSp>
      <p:sp>
        <p:nvSpPr>
          <p:cNvPr id="35" name="TextBox 35"/>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36" name="Freeform 36"/>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37" name="TextBox 37"/>
          <p:cNvSpPr txBox="1"/>
          <p:nvPr/>
        </p:nvSpPr>
        <p:spPr>
          <a:xfrm>
            <a:off x="11734519" y="2286000"/>
            <a:ext cx="4698756" cy="47034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Manual clustering was performed on pairs of medicines.</a:t>
            </a:r>
          </a:p>
          <a:p>
            <a:pPr marL="604519" lvl="1" indent="-302260">
              <a:lnSpc>
                <a:spcPts val="4199"/>
              </a:lnSpc>
              <a:buFont typeface="Arial"/>
              <a:buChar char="•"/>
            </a:pPr>
            <a:r>
              <a:rPr lang="en-US" sz="2799" dirty="0">
                <a:solidFill>
                  <a:srgbClr val="14110F"/>
                </a:solidFill>
                <a:latin typeface="Roboto"/>
              </a:rPr>
              <a:t>The pairs consisted of combinations of hospitals and medicines.</a:t>
            </a:r>
          </a:p>
          <a:p>
            <a:pPr marL="604519" lvl="1" indent="-302260">
              <a:lnSpc>
                <a:spcPts val="4199"/>
              </a:lnSpc>
              <a:buFont typeface="Arial"/>
              <a:buChar char="•"/>
            </a:pPr>
            <a:r>
              <a:rPr lang="en-US" sz="2799" dirty="0">
                <a:solidFill>
                  <a:srgbClr val="14110F"/>
                </a:solidFill>
                <a:latin typeface="Roboto"/>
              </a:rPr>
              <a:t>These pairs were grouped based on similarities in trend.</a:t>
            </a:r>
          </a:p>
        </p:txBody>
      </p:sp>
      <p:grpSp>
        <p:nvGrpSpPr>
          <p:cNvPr id="38" name="Group 5"/>
          <p:cNvGrpSpPr/>
          <p:nvPr/>
        </p:nvGrpSpPr>
        <p:grpSpPr>
          <a:xfrm>
            <a:off x="0" y="9258300"/>
            <a:ext cx="9134475" cy="1028700"/>
            <a:chOff x="0" y="0"/>
            <a:chExt cx="12179300" cy="1371600"/>
          </a:xfrm>
        </p:grpSpPr>
        <p:sp>
          <p:nvSpPr>
            <p:cNvPr id="39" name="AutoShape 6"/>
            <p:cNvSpPr/>
            <p:nvPr/>
          </p:nvSpPr>
          <p:spPr>
            <a:xfrm>
              <a:off x="1625600" y="0"/>
              <a:ext cx="10553700" cy="1371600"/>
            </a:xfrm>
            <a:prstGeom prst="rect">
              <a:avLst/>
            </a:prstGeom>
            <a:solidFill>
              <a:srgbClr val="A3A7A7"/>
            </a:solidFill>
          </p:spPr>
        </p:sp>
        <p:sp>
          <p:nvSpPr>
            <p:cNvPr id="4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12</a:t>
              </a:r>
            </a:p>
          </p:txBody>
        </p:sp>
      </p:grpSp>
      <p:grpSp>
        <p:nvGrpSpPr>
          <p:cNvPr id="41" name="Group 35"/>
          <p:cNvGrpSpPr/>
          <p:nvPr/>
        </p:nvGrpSpPr>
        <p:grpSpPr>
          <a:xfrm>
            <a:off x="1028700" y="167276"/>
            <a:ext cx="10705819" cy="642349"/>
            <a:chOff x="0" y="0"/>
            <a:chExt cx="14274425" cy="856465"/>
          </a:xfrm>
        </p:grpSpPr>
        <p:grpSp>
          <p:nvGrpSpPr>
            <p:cNvPr id="42" name="Group 36"/>
            <p:cNvGrpSpPr/>
            <p:nvPr/>
          </p:nvGrpSpPr>
          <p:grpSpPr>
            <a:xfrm rot="5400000">
              <a:off x="3854095" y="-999210"/>
              <a:ext cx="856465" cy="2854885"/>
              <a:chOff x="0" y="0"/>
              <a:chExt cx="376296" cy="1254321"/>
            </a:xfrm>
          </p:grpSpPr>
          <p:sp>
            <p:nvSpPr>
              <p:cNvPr id="60"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61"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44" name="Group 40"/>
            <p:cNvGrpSpPr/>
            <p:nvPr/>
          </p:nvGrpSpPr>
          <p:grpSpPr>
            <a:xfrm rot="5400000">
              <a:off x="6708980" y="-999210"/>
              <a:ext cx="856465" cy="2854885"/>
              <a:chOff x="0" y="0"/>
              <a:chExt cx="376296" cy="1254321"/>
            </a:xfrm>
          </p:grpSpPr>
          <p:sp>
            <p:nvSpPr>
              <p:cNvPr id="58"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9"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5"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6" name="Group 44"/>
            <p:cNvGrpSpPr/>
            <p:nvPr/>
          </p:nvGrpSpPr>
          <p:grpSpPr>
            <a:xfrm rot="5400000">
              <a:off x="9563865" y="-999210"/>
              <a:ext cx="856465" cy="2854885"/>
              <a:chOff x="0" y="0"/>
              <a:chExt cx="376296" cy="1254321"/>
            </a:xfrm>
          </p:grpSpPr>
          <p:sp>
            <p:nvSpPr>
              <p:cNvPr id="56"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57"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8" name="Group 48"/>
            <p:cNvGrpSpPr/>
            <p:nvPr/>
          </p:nvGrpSpPr>
          <p:grpSpPr>
            <a:xfrm rot="5400000">
              <a:off x="12418750" y="-999210"/>
              <a:ext cx="856465" cy="2854885"/>
              <a:chOff x="0" y="0"/>
              <a:chExt cx="376296" cy="1254321"/>
            </a:xfrm>
          </p:grpSpPr>
          <p:sp>
            <p:nvSpPr>
              <p:cNvPr id="54"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5"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9"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50" name="Group 52"/>
            <p:cNvGrpSpPr/>
            <p:nvPr/>
          </p:nvGrpSpPr>
          <p:grpSpPr>
            <a:xfrm rot="5400000">
              <a:off x="999210" y="-999210"/>
              <a:ext cx="856465" cy="2854885"/>
              <a:chOff x="0" y="0"/>
              <a:chExt cx="501728" cy="1672428"/>
            </a:xfrm>
          </p:grpSpPr>
          <p:sp>
            <p:nvSpPr>
              <p:cNvPr id="52"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3"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1"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tângulo de cantos arredondados 62"/>
          <p:cNvSpPr/>
          <p:nvPr/>
        </p:nvSpPr>
        <p:spPr>
          <a:xfrm>
            <a:off x="7178625" y="2383200"/>
            <a:ext cx="4680000" cy="1440000"/>
          </a:xfrm>
          <a:prstGeom prst="roundRect">
            <a:avLst/>
          </a:prstGeom>
          <a:solidFill>
            <a:srgbClr val="CD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rgbClr val="000000"/>
                </a:solidFill>
                <a:latin typeface="Roboto Bold"/>
              </a:rPr>
              <a:t>Random forest </a:t>
            </a:r>
            <a:r>
              <a:rPr lang="en-US" sz="3000" dirty="0" err="1">
                <a:solidFill>
                  <a:srgbClr val="000000"/>
                </a:solidFill>
                <a:latin typeface="Roboto Bold"/>
              </a:rPr>
              <a:t>regressor</a:t>
            </a:r>
            <a:endParaRPr lang="en-US" sz="3000" dirty="0">
              <a:solidFill>
                <a:srgbClr val="000000"/>
              </a:solidFill>
              <a:latin typeface="Roboto Bold"/>
            </a:endParaRPr>
          </a:p>
        </p:txBody>
      </p:sp>
      <p:sp>
        <p:nvSpPr>
          <p:cNvPr id="5"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2" name="Retângulo de cantos arredondados 61"/>
          <p:cNvSpPr/>
          <p:nvPr/>
        </p:nvSpPr>
        <p:spPr>
          <a:xfrm>
            <a:off x="1504800" y="2383200"/>
            <a:ext cx="468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E</a:t>
            </a:r>
            <a:r>
              <a:rPr lang="en-US" sz="2999" dirty="0" smtClean="0">
                <a:solidFill>
                  <a:srgbClr val="FFFFFF"/>
                </a:solidFill>
                <a:latin typeface="Roboto Bold"/>
              </a:rPr>
              <a:t>: </a:t>
            </a:r>
            <a:r>
              <a:rPr lang="en-US" sz="2999" dirty="0">
                <a:solidFill>
                  <a:srgbClr val="FFFFFF"/>
                </a:solidFill>
                <a:latin typeface="Roboto Bold"/>
              </a:rPr>
              <a:t>Forecasting</a:t>
            </a:r>
          </a:p>
        </p:txBody>
      </p:sp>
      <p:sp>
        <p:nvSpPr>
          <p:cNvPr id="64" name="Retângulo de cantos arredondados 63"/>
          <p:cNvSpPr/>
          <p:nvPr/>
        </p:nvSpPr>
        <p:spPr>
          <a:xfrm>
            <a:off x="12852450" y="2383200"/>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Baseline</a:t>
            </a:r>
          </a:p>
        </p:txBody>
      </p:sp>
      <p:sp>
        <p:nvSpPr>
          <p:cNvPr id="65" name="Retângulo de cantos arredondados 64"/>
          <p:cNvSpPr/>
          <p:nvPr/>
        </p:nvSpPr>
        <p:spPr>
          <a:xfrm>
            <a:off x="12852450" y="5818490"/>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Clusters with Time series</a:t>
            </a:r>
          </a:p>
        </p:txBody>
      </p:sp>
      <p:sp>
        <p:nvSpPr>
          <p:cNvPr id="66" name="Retângulo de cantos arredondados 65"/>
          <p:cNvSpPr/>
          <p:nvPr/>
        </p:nvSpPr>
        <p:spPr>
          <a:xfrm>
            <a:off x="12852450" y="7536135"/>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p>
        </p:txBody>
      </p:sp>
      <p:sp>
        <p:nvSpPr>
          <p:cNvPr id="67" name="Retângulo de cantos arredondados 66"/>
          <p:cNvSpPr/>
          <p:nvPr/>
        </p:nvSpPr>
        <p:spPr>
          <a:xfrm>
            <a:off x="12852450" y="4100845"/>
            <a:ext cx="3600000" cy="1440000"/>
          </a:xfrm>
          <a:prstGeom prst="roundRect">
            <a:avLst/>
          </a:prstGeom>
          <a:solidFill>
            <a:srgbClr val="EE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Clusters with causal method</a:t>
            </a:r>
          </a:p>
        </p:txBody>
      </p:sp>
      <p:cxnSp>
        <p:nvCxnSpPr>
          <p:cNvPr id="73" name="Conector de seta reta 72"/>
          <p:cNvCxnSpPr>
            <a:stCxn id="62" idx="3"/>
            <a:endCxn id="63" idx="1"/>
          </p:cNvCxnSpPr>
          <p:nvPr/>
        </p:nvCxnSpPr>
        <p:spPr>
          <a:xfrm>
            <a:off x="6184800" y="31032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Conector angulado 73"/>
          <p:cNvCxnSpPr>
            <a:stCxn id="63" idx="3"/>
            <a:endCxn id="67" idx="1"/>
          </p:cNvCxnSpPr>
          <p:nvPr/>
        </p:nvCxnSpPr>
        <p:spPr>
          <a:xfrm>
            <a:off x="11858625" y="31032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a:stCxn id="63" idx="3"/>
            <a:endCxn id="64" idx="1"/>
          </p:cNvCxnSpPr>
          <p:nvPr/>
        </p:nvCxnSpPr>
        <p:spPr>
          <a:xfrm>
            <a:off x="11858625" y="31032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Conector angulado 79"/>
          <p:cNvCxnSpPr>
            <a:stCxn id="63" idx="3"/>
            <a:endCxn id="65" idx="1"/>
          </p:cNvCxnSpPr>
          <p:nvPr/>
        </p:nvCxnSpPr>
        <p:spPr>
          <a:xfrm>
            <a:off x="11858625" y="31032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83" name="Conector angulado 82"/>
          <p:cNvCxnSpPr>
            <a:stCxn id="63" idx="3"/>
            <a:endCxn id="66" idx="1"/>
          </p:cNvCxnSpPr>
          <p:nvPr/>
        </p:nvCxnSpPr>
        <p:spPr>
          <a:xfrm>
            <a:off x="11858625" y="3103200"/>
            <a:ext cx="993825" cy="51529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86" name="Group 5"/>
          <p:cNvGrpSpPr/>
          <p:nvPr/>
        </p:nvGrpSpPr>
        <p:grpSpPr>
          <a:xfrm>
            <a:off x="0" y="9258300"/>
            <a:ext cx="9134475" cy="1028700"/>
            <a:chOff x="0" y="0"/>
            <a:chExt cx="12179300" cy="1371600"/>
          </a:xfrm>
        </p:grpSpPr>
        <p:sp>
          <p:nvSpPr>
            <p:cNvPr id="87" name="AutoShape 6"/>
            <p:cNvSpPr/>
            <p:nvPr/>
          </p:nvSpPr>
          <p:spPr>
            <a:xfrm>
              <a:off x="1625600" y="0"/>
              <a:ext cx="10553700" cy="1371600"/>
            </a:xfrm>
            <a:prstGeom prst="rect">
              <a:avLst/>
            </a:prstGeom>
            <a:solidFill>
              <a:srgbClr val="8FC3F4"/>
            </a:solidFill>
          </p:spPr>
        </p:sp>
        <p:sp>
          <p:nvSpPr>
            <p:cNvPr id="8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13</a:t>
              </a:r>
            </a:p>
          </p:txBody>
        </p:sp>
      </p:grpSp>
      <p:sp>
        <p:nvSpPr>
          <p:cNvPr id="68" name="Freeform 2"/>
          <p:cNvSpPr/>
          <p:nvPr/>
        </p:nvSpPr>
        <p:spPr>
          <a:xfrm>
            <a:off x="1504800" y="4007733"/>
            <a:ext cx="10353825" cy="4968401"/>
          </a:xfrm>
          <a:custGeom>
            <a:avLst/>
            <a:gdLst/>
            <a:ahLst/>
            <a:cxnLst/>
            <a:rect l="l" t="t" r="r" b="b"/>
            <a:pathLst>
              <a:path w="9972675" h="5422405">
                <a:moveTo>
                  <a:pt x="0" y="0"/>
                </a:moveTo>
                <a:lnTo>
                  <a:pt x="9972675" y="0"/>
                </a:lnTo>
                <a:lnTo>
                  <a:pt x="9972675" y="5422405"/>
                </a:lnTo>
                <a:lnTo>
                  <a:pt x="0" y="5422405"/>
                </a:lnTo>
                <a:lnTo>
                  <a:pt x="0" y="0"/>
                </a:lnTo>
                <a:close/>
              </a:path>
            </a:pathLst>
          </a:custGeom>
          <a:blipFill>
            <a:blip r:embed="rId6"/>
            <a:stretch>
              <a:fillRect/>
            </a:stretch>
          </a:blipFill>
        </p:spPr>
      </p:sp>
      <p:grpSp>
        <p:nvGrpSpPr>
          <p:cNvPr id="98" name="Group 9"/>
          <p:cNvGrpSpPr/>
          <p:nvPr/>
        </p:nvGrpSpPr>
        <p:grpSpPr>
          <a:xfrm>
            <a:off x="1028700" y="167276"/>
            <a:ext cx="10705819" cy="642349"/>
            <a:chOff x="0" y="0"/>
            <a:chExt cx="14274425" cy="856465"/>
          </a:xfrm>
        </p:grpSpPr>
        <p:grpSp>
          <p:nvGrpSpPr>
            <p:cNvPr id="99" name="Group 10"/>
            <p:cNvGrpSpPr/>
            <p:nvPr/>
          </p:nvGrpSpPr>
          <p:grpSpPr>
            <a:xfrm rot="5400000">
              <a:off x="3854095" y="-999210"/>
              <a:ext cx="856465" cy="2854885"/>
              <a:chOff x="0" y="0"/>
              <a:chExt cx="376296" cy="1254321"/>
            </a:xfrm>
          </p:grpSpPr>
          <p:sp>
            <p:nvSpPr>
              <p:cNvPr id="11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1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101" name="Group 14"/>
            <p:cNvGrpSpPr/>
            <p:nvPr/>
          </p:nvGrpSpPr>
          <p:grpSpPr>
            <a:xfrm rot="5400000">
              <a:off x="6708980" y="-999210"/>
              <a:ext cx="856465" cy="2854885"/>
              <a:chOff x="0" y="0"/>
              <a:chExt cx="376296" cy="1254321"/>
            </a:xfrm>
          </p:grpSpPr>
          <p:sp>
            <p:nvSpPr>
              <p:cNvPr id="1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103" name="Group 18"/>
            <p:cNvGrpSpPr/>
            <p:nvPr/>
          </p:nvGrpSpPr>
          <p:grpSpPr>
            <a:xfrm rot="5400000">
              <a:off x="9563865" y="-999210"/>
              <a:ext cx="856465" cy="2854885"/>
              <a:chOff x="0" y="0"/>
              <a:chExt cx="376296" cy="1254321"/>
            </a:xfrm>
          </p:grpSpPr>
          <p:sp>
            <p:nvSpPr>
              <p:cNvPr id="11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11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105" name="Group 22"/>
            <p:cNvGrpSpPr/>
            <p:nvPr/>
          </p:nvGrpSpPr>
          <p:grpSpPr>
            <a:xfrm rot="5400000">
              <a:off x="12418750" y="-999210"/>
              <a:ext cx="856465" cy="2854885"/>
              <a:chOff x="0" y="0"/>
              <a:chExt cx="376296" cy="1254321"/>
            </a:xfrm>
          </p:grpSpPr>
          <p:sp>
            <p:nvSpPr>
              <p:cNvPr id="11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11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0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107" name="Group 26"/>
            <p:cNvGrpSpPr/>
            <p:nvPr/>
          </p:nvGrpSpPr>
          <p:grpSpPr>
            <a:xfrm rot="5400000">
              <a:off x="999210" y="-999210"/>
              <a:ext cx="856465" cy="2854885"/>
              <a:chOff x="0" y="0"/>
              <a:chExt cx="501728" cy="1672428"/>
            </a:xfrm>
          </p:grpSpPr>
          <p:sp>
            <p:nvSpPr>
              <p:cNvPr id="10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11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10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64" grpId="0" animBg="1"/>
      <p:bldP spid="65" grpId="0" animBg="1"/>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9" name="Group 9"/>
          <p:cNvGrpSpPr/>
          <p:nvPr/>
        </p:nvGrpSpPr>
        <p:grpSpPr>
          <a:xfrm>
            <a:off x="1028700" y="167276"/>
            <a:ext cx="10705819" cy="642349"/>
            <a:chOff x="0" y="0"/>
            <a:chExt cx="14274425" cy="856465"/>
          </a:xfrm>
        </p:grpSpPr>
        <p:grpSp>
          <p:nvGrpSpPr>
            <p:cNvPr id="10" name="Group 10"/>
            <p:cNvGrpSpPr/>
            <p:nvPr/>
          </p:nvGrpSpPr>
          <p:grpSpPr>
            <a:xfrm rot="5400000">
              <a:off x="3854095" y="-999210"/>
              <a:ext cx="856465" cy="2854885"/>
              <a:chOff x="0" y="0"/>
              <a:chExt cx="376296" cy="1254321"/>
            </a:xfrm>
          </p:grpSpPr>
          <p:sp>
            <p:nvSpPr>
              <p:cNvPr id="1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14" name="Group 14"/>
            <p:cNvGrpSpPr/>
            <p:nvPr/>
          </p:nvGrpSpPr>
          <p:grpSpPr>
            <a:xfrm rot="5400000">
              <a:off x="6708980" y="-999210"/>
              <a:ext cx="856465" cy="2854885"/>
              <a:chOff x="0" y="0"/>
              <a:chExt cx="376296" cy="1254321"/>
            </a:xfrm>
          </p:grpSpPr>
          <p:sp>
            <p:nvSpPr>
              <p:cNvPr id="1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7"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18" name="Group 18"/>
            <p:cNvGrpSpPr/>
            <p:nvPr/>
          </p:nvGrpSpPr>
          <p:grpSpPr>
            <a:xfrm rot="5400000">
              <a:off x="9563865" y="-999210"/>
              <a:ext cx="856465" cy="2854885"/>
              <a:chOff x="0" y="0"/>
              <a:chExt cx="376296" cy="1254321"/>
            </a:xfrm>
          </p:grpSpPr>
          <p:sp>
            <p:nvSpPr>
              <p:cNvPr id="1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1"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22" name="Group 22"/>
            <p:cNvGrpSpPr/>
            <p:nvPr/>
          </p:nvGrpSpPr>
          <p:grpSpPr>
            <a:xfrm rot="5400000">
              <a:off x="12418750" y="-999210"/>
              <a:ext cx="856465" cy="2854885"/>
              <a:chOff x="0" y="0"/>
              <a:chExt cx="376296" cy="1254321"/>
            </a:xfrm>
          </p:grpSpPr>
          <p:sp>
            <p:nvSpPr>
              <p:cNvPr id="23"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5"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26" name="Group 26"/>
            <p:cNvGrpSpPr/>
            <p:nvPr/>
          </p:nvGrpSpPr>
          <p:grpSpPr>
            <a:xfrm rot="5400000">
              <a:off x="999210" y="-999210"/>
              <a:ext cx="856465" cy="2854885"/>
              <a:chOff x="0" y="0"/>
              <a:chExt cx="501728" cy="1672428"/>
            </a:xfrm>
          </p:grpSpPr>
          <p:sp>
            <p:nvSpPr>
              <p:cNvPr id="27"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8"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9"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
        <p:nvSpPr>
          <p:cNvPr id="30" name="TextBox 3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1" name="Freeform 31"/>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2" name="Freeform 32"/>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3" name="TextBox 33"/>
          <p:cNvSpPr txBox="1"/>
          <p:nvPr/>
        </p:nvSpPr>
        <p:spPr>
          <a:xfrm>
            <a:off x="1504950" y="2286000"/>
            <a:ext cx="15278100" cy="52463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Bold Italics"/>
              </a:rPr>
              <a:t> The primary objective of this research is to identify similarities among different medicines, ultimately reducing the number of models required for forecasting hospital demand, thus optimizing stock resources.</a:t>
            </a:r>
          </a:p>
          <a:p>
            <a:pPr marL="604519" lvl="1" indent="-302260">
              <a:lnSpc>
                <a:spcPts val="4199"/>
              </a:lnSpc>
              <a:buFont typeface="Arial"/>
              <a:buChar char="•"/>
            </a:pPr>
            <a:r>
              <a:rPr lang="en-US" sz="2799" dirty="0">
                <a:solidFill>
                  <a:srgbClr val="14110F"/>
                </a:solidFill>
                <a:latin typeface="Roboto"/>
              </a:rPr>
              <a:t>The research is divided into two main streams: the causal and time series approaches. Additionally, it is categorized into the unified and division approaches. However, the unified approach proves to be more suitable for addressing the current problem.</a:t>
            </a:r>
          </a:p>
          <a:p>
            <a:pPr marL="604519" lvl="1" indent="-302260">
              <a:lnSpc>
                <a:spcPts val="4199"/>
              </a:lnSpc>
              <a:buFont typeface="Arial"/>
              <a:buChar char="•"/>
            </a:pPr>
            <a:r>
              <a:rPr lang="en-US" sz="2799" dirty="0">
                <a:solidFill>
                  <a:srgbClr val="14110F"/>
                </a:solidFill>
                <a:latin typeface="Roboto"/>
              </a:rPr>
              <a:t>Based on the work of D. KOALA, the random forest </a:t>
            </a:r>
            <a:r>
              <a:rPr lang="en-US" sz="2799" dirty="0" err="1">
                <a:solidFill>
                  <a:srgbClr val="14110F"/>
                </a:solidFill>
                <a:latin typeface="Roboto"/>
              </a:rPr>
              <a:t>regressor</a:t>
            </a:r>
            <a:r>
              <a:rPr lang="en-US" sz="2799" dirty="0">
                <a:solidFill>
                  <a:srgbClr val="14110F"/>
                </a:solidFill>
                <a:latin typeface="Roboto"/>
              </a:rPr>
              <a:t> outperforms other tested models in the current context.</a:t>
            </a:r>
          </a:p>
          <a:p>
            <a:pPr marL="604520" lvl="1" indent="-302260">
              <a:lnSpc>
                <a:spcPts val="4200"/>
              </a:lnSpc>
              <a:buFont typeface="Arial"/>
              <a:buChar char="•"/>
            </a:pPr>
            <a:r>
              <a:rPr lang="en-US" sz="2800" dirty="0">
                <a:solidFill>
                  <a:srgbClr val="14110F"/>
                </a:solidFill>
                <a:latin typeface="Roboto"/>
              </a:rPr>
              <a:t>To establish performance benchmarks for the new models, a baseline must be calculated for the tested methodologies.</a:t>
            </a:r>
          </a:p>
        </p:txBody>
      </p:sp>
      <p:grpSp>
        <p:nvGrpSpPr>
          <p:cNvPr id="34" name="Group 5"/>
          <p:cNvGrpSpPr/>
          <p:nvPr/>
        </p:nvGrpSpPr>
        <p:grpSpPr>
          <a:xfrm>
            <a:off x="0" y="9258300"/>
            <a:ext cx="9134475" cy="1028700"/>
            <a:chOff x="0" y="0"/>
            <a:chExt cx="12179300" cy="1371600"/>
          </a:xfrm>
        </p:grpSpPr>
        <p:sp>
          <p:nvSpPr>
            <p:cNvPr id="35" name="AutoShape 6"/>
            <p:cNvSpPr/>
            <p:nvPr/>
          </p:nvSpPr>
          <p:spPr>
            <a:xfrm>
              <a:off x="1625600" y="0"/>
              <a:ext cx="10553700" cy="1371600"/>
            </a:xfrm>
            <a:prstGeom prst="rect">
              <a:avLst/>
            </a:prstGeom>
            <a:solidFill>
              <a:srgbClr val="8FC3F4"/>
            </a:solidFill>
          </p:spPr>
        </p:sp>
        <p:sp>
          <p:nvSpPr>
            <p:cNvPr id="36"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14</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8543" y="2000108"/>
            <a:ext cx="7190574" cy="6915705"/>
          </a:xfrm>
          <a:custGeom>
            <a:avLst/>
            <a:gdLst/>
            <a:ahLst/>
            <a:cxnLst/>
            <a:rect l="l" t="t" r="r" b="b"/>
            <a:pathLst>
              <a:path w="7190574" h="6915705">
                <a:moveTo>
                  <a:pt x="0" y="0"/>
                </a:moveTo>
                <a:lnTo>
                  <a:pt x="7190574" y="0"/>
                </a:lnTo>
                <a:lnTo>
                  <a:pt x="7190574" y="6915705"/>
                </a:lnTo>
                <a:lnTo>
                  <a:pt x="0" y="6915705"/>
                </a:lnTo>
                <a:lnTo>
                  <a:pt x="0" y="0"/>
                </a:lnTo>
                <a:close/>
              </a:path>
            </a:pathLst>
          </a:custGeom>
          <a:blipFill>
            <a:blip r:embed="rId2"/>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
        <p:nvSpPr>
          <p:cNvPr id="31" name="TextBox 31"/>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2" name="Freeform 32"/>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4" name="TextBox 34"/>
          <p:cNvSpPr txBox="1"/>
          <p:nvPr/>
        </p:nvSpPr>
        <p:spPr>
          <a:xfrm>
            <a:off x="8609117" y="1904858"/>
            <a:ext cx="8650183" cy="6798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Considering the practical requirements of the current project, the Mean Absolute Percentage Error (MAPE) metric was chosen to assess the quality of each model.</a:t>
            </a:r>
          </a:p>
          <a:p>
            <a:pPr marL="604519" lvl="1" indent="-302260">
              <a:lnSpc>
                <a:spcPts val="4199"/>
              </a:lnSpc>
              <a:buFont typeface="Arial"/>
              <a:buChar char="•"/>
            </a:pPr>
            <a:r>
              <a:rPr lang="en-US" sz="2799" dirty="0">
                <a:solidFill>
                  <a:srgbClr val="14110F"/>
                </a:solidFill>
                <a:latin typeface="Roboto"/>
              </a:rPr>
              <a:t>A separate model was developed for each medicine, utilizing data from all four hospitals.</a:t>
            </a:r>
          </a:p>
          <a:p>
            <a:pPr marL="604519" lvl="1" indent="-302260">
              <a:lnSpc>
                <a:spcPts val="4199"/>
              </a:lnSpc>
              <a:buFont typeface="Arial"/>
              <a:buChar char="•"/>
            </a:pPr>
            <a:r>
              <a:rPr lang="en-US" sz="2799" dirty="0">
                <a:solidFill>
                  <a:srgbClr val="14110F"/>
                </a:solidFill>
                <a:latin typeface="Roboto"/>
              </a:rPr>
              <a:t>It is observed that the time series approach outperforms the causal approach in terms of model performance.</a:t>
            </a:r>
          </a:p>
          <a:p>
            <a:pPr marL="604519" lvl="1" indent="-302260">
              <a:lnSpc>
                <a:spcPts val="4199"/>
              </a:lnSpc>
              <a:buFont typeface="Arial"/>
              <a:buChar char="•"/>
            </a:pPr>
            <a:r>
              <a:rPr lang="en-US" sz="2799" dirty="0">
                <a:solidFill>
                  <a:srgbClr val="14110F"/>
                </a:solidFill>
                <a:latin typeface="Roboto"/>
              </a:rPr>
              <a:t>These results can be attributed to variations in dataset composition between the two approaches and specific periods in the data that pose challenges for the models.</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15</a:t>
              </a:r>
            </a:p>
          </p:txBody>
        </p:sp>
      </p:grpSp>
      <p:grpSp>
        <p:nvGrpSpPr>
          <p:cNvPr id="38" name="Group 9"/>
          <p:cNvGrpSpPr/>
          <p:nvPr/>
        </p:nvGrpSpPr>
        <p:grpSpPr>
          <a:xfrm>
            <a:off x="1028700" y="167276"/>
            <a:ext cx="10705819" cy="642349"/>
            <a:chOff x="0" y="0"/>
            <a:chExt cx="14274425" cy="856465"/>
          </a:xfrm>
        </p:grpSpPr>
        <p:grpSp>
          <p:nvGrpSpPr>
            <p:cNvPr id="39" name="Group 10"/>
            <p:cNvGrpSpPr/>
            <p:nvPr/>
          </p:nvGrpSpPr>
          <p:grpSpPr>
            <a:xfrm rot="5400000">
              <a:off x="3854095" y="-999210"/>
              <a:ext cx="856465" cy="2854885"/>
              <a:chOff x="0" y="0"/>
              <a:chExt cx="376296" cy="1254321"/>
            </a:xfrm>
          </p:grpSpPr>
          <p:sp>
            <p:nvSpPr>
              <p:cNvPr id="5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1" name="Group 14"/>
            <p:cNvGrpSpPr/>
            <p:nvPr/>
          </p:nvGrpSpPr>
          <p:grpSpPr>
            <a:xfrm rot="5400000">
              <a:off x="6708980" y="-999210"/>
              <a:ext cx="856465" cy="2854885"/>
              <a:chOff x="0" y="0"/>
              <a:chExt cx="376296" cy="1254321"/>
            </a:xfrm>
          </p:grpSpPr>
          <p:sp>
            <p:nvSpPr>
              <p:cNvPr id="5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3" name="Group 18"/>
            <p:cNvGrpSpPr/>
            <p:nvPr/>
          </p:nvGrpSpPr>
          <p:grpSpPr>
            <a:xfrm rot="5400000">
              <a:off x="9563865" y="-999210"/>
              <a:ext cx="856465" cy="2854885"/>
              <a:chOff x="0" y="0"/>
              <a:chExt cx="376296" cy="1254321"/>
            </a:xfrm>
          </p:grpSpPr>
          <p:sp>
            <p:nvSpPr>
              <p:cNvPr id="5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5" name="Group 22"/>
            <p:cNvGrpSpPr/>
            <p:nvPr/>
          </p:nvGrpSpPr>
          <p:grpSpPr>
            <a:xfrm rot="5400000">
              <a:off x="12418750" y="-999210"/>
              <a:ext cx="856465" cy="2854885"/>
              <a:chOff x="0" y="0"/>
              <a:chExt cx="376296" cy="1254321"/>
            </a:xfrm>
          </p:grpSpPr>
          <p:sp>
            <p:nvSpPr>
              <p:cNvPr id="5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7" name="Group 26"/>
            <p:cNvGrpSpPr/>
            <p:nvPr/>
          </p:nvGrpSpPr>
          <p:grpSpPr>
            <a:xfrm rot="5400000">
              <a:off x="999210" y="-999210"/>
              <a:ext cx="856465" cy="2854885"/>
              <a:chOff x="0" y="0"/>
              <a:chExt cx="501728" cy="1672428"/>
            </a:xfrm>
          </p:grpSpPr>
          <p:sp>
            <p:nvSpPr>
              <p:cNvPr id="4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7"/>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8" name="Freeform 28"/>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89" name="TextBox 18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190" name="TextBox 190"/>
          <p:cNvSpPr txBox="1"/>
          <p:nvPr/>
        </p:nvSpPr>
        <p:spPr>
          <a:xfrm>
            <a:off x="1504950" y="2286000"/>
            <a:ext cx="15278100" cy="1036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To execute the training of our models, followed by the testing and validation phases, the following policy was implemented:</a:t>
            </a:r>
          </a:p>
        </p:txBody>
      </p:sp>
      <p:grpSp>
        <p:nvGrpSpPr>
          <p:cNvPr id="291" name="Grupo 290"/>
          <p:cNvGrpSpPr/>
          <p:nvPr/>
        </p:nvGrpSpPr>
        <p:grpSpPr>
          <a:xfrm>
            <a:off x="9020720" y="3829982"/>
            <a:ext cx="2280531" cy="4893013"/>
            <a:chOff x="9286875" y="4210982"/>
            <a:chExt cx="2280531" cy="4893013"/>
          </a:xfrm>
        </p:grpSpPr>
        <p:sp>
          <p:nvSpPr>
            <p:cNvPr id="193" name="TextBox 193"/>
            <p:cNvSpPr txBox="1"/>
            <p:nvPr/>
          </p:nvSpPr>
          <p:spPr>
            <a:xfrm>
              <a:off x="9286875" y="8039100"/>
              <a:ext cx="2280531"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Separate by cluster</a:t>
              </a:r>
            </a:p>
          </p:txBody>
        </p:sp>
        <p:grpSp>
          <p:nvGrpSpPr>
            <p:cNvPr id="288" name="Grupo 287"/>
            <p:cNvGrpSpPr/>
            <p:nvPr/>
          </p:nvGrpSpPr>
          <p:grpSpPr>
            <a:xfrm>
              <a:off x="9821701" y="4210982"/>
              <a:ext cx="1210878" cy="3885268"/>
              <a:chOff x="9902296" y="4210982"/>
              <a:chExt cx="1210878" cy="3885268"/>
            </a:xfrm>
          </p:grpSpPr>
          <p:grpSp>
            <p:nvGrpSpPr>
              <p:cNvPr id="32" name="Group 32"/>
              <p:cNvGrpSpPr/>
              <p:nvPr/>
            </p:nvGrpSpPr>
            <p:grpSpPr>
              <a:xfrm>
                <a:off x="9902296" y="4210982"/>
                <a:ext cx="1210878" cy="880639"/>
                <a:chOff x="0" y="0"/>
                <a:chExt cx="1373590" cy="998975"/>
              </a:xfrm>
            </p:grpSpPr>
            <p:sp>
              <p:nvSpPr>
                <p:cNvPr id="33" name="Freeform 33"/>
                <p:cNvSpPr/>
                <p:nvPr/>
              </p:nvSpPr>
              <p:spPr>
                <a:xfrm>
                  <a:off x="0" y="0"/>
                  <a:ext cx="1373590" cy="998975"/>
                </a:xfrm>
                <a:custGeom>
                  <a:avLst/>
                  <a:gdLst/>
                  <a:ahLst/>
                  <a:cxnLst/>
                  <a:rect l="l" t="t" r="r" b="b"/>
                  <a:pathLst>
                    <a:path w="1373590" h="998975">
                      <a:moveTo>
                        <a:pt x="0" y="0"/>
                      </a:moveTo>
                      <a:lnTo>
                        <a:pt x="1373590" y="0"/>
                      </a:lnTo>
                      <a:lnTo>
                        <a:pt x="1373590" y="998975"/>
                      </a:lnTo>
                      <a:lnTo>
                        <a:pt x="0" y="998975"/>
                      </a:lnTo>
                      <a:close/>
                    </a:path>
                  </a:pathLst>
                </a:custGeom>
                <a:solidFill>
                  <a:srgbClr val="7ED957">
                    <a:alpha val="24706"/>
                  </a:srgbClr>
                </a:solidFill>
              </p:spPr>
            </p:sp>
            <p:sp>
              <p:nvSpPr>
                <p:cNvPr id="34" name="TextBox 3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1" name="Group 111"/>
              <p:cNvGrpSpPr/>
              <p:nvPr/>
            </p:nvGrpSpPr>
            <p:grpSpPr>
              <a:xfrm>
                <a:off x="10145336" y="4439737"/>
                <a:ext cx="193504" cy="221147"/>
                <a:chOff x="0" y="0"/>
                <a:chExt cx="219506" cy="250864"/>
              </a:xfrm>
            </p:grpSpPr>
            <p:sp>
              <p:nvSpPr>
                <p:cNvPr id="112" name="Freeform 11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3" name="TextBox 11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4" name="Group 114"/>
              <p:cNvGrpSpPr/>
              <p:nvPr/>
            </p:nvGrpSpPr>
            <p:grpSpPr>
              <a:xfrm>
                <a:off x="10532344" y="4660884"/>
                <a:ext cx="193504" cy="221147"/>
                <a:chOff x="0" y="0"/>
                <a:chExt cx="219506" cy="250864"/>
              </a:xfrm>
            </p:grpSpPr>
            <p:sp>
              <p:nvSpPr>
                <p:cNvPr id="115" name="Freeform 11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6" name="TextBox 11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17" name="Group 117"/>
              <p:cNvGrpSpPr/>
              <p:nvPr/>
            </p:nvGrpSpPr>
            <p:grpSpPr>
              <a:xfrm>
                <a:off x="10145336" y="4882032"/>
                <a:ext cx="193504" cy="221147"/>
                <a:chOff x="0" y="0"/>
                <a:chExt cx="219506" cy="250864"/>
              </a:xfrm>
            </p:grpSpPr>
            <p:sp>
              <p:nvSpPr>
                <p:cNvPr id="118" name="Freeform 118"/>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19" name="TextBox 119"/>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0" name="Group 120"/>
              <p:cNvGrpSpPr/>
              <p:nvPr/>
            </p:nvGrpSpPr>
            <p:grpSpPr>
              <a:xfrm>
                <a:off x="9951832" y="4217262"/>
                <a:ext cx="193504" cy="221147"/>
                <a:chOff x="0" y="0"/>
                <a:chExt cx="219506" cy="250864"/>
              </a:xfrm>
            </p:grpSpPr>
            <p:sp>
              <p:nvSpPr>
                <p:cNvPr id="121" name="Freeform 121"/>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22" name="TextBox 122"/>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3" name="Group 123"/>
              <p:cNvGrpSpPr/>
              <p:nvPr/>
            </p:nvGrpSpPr>
            <p:grpSpPr>
              <a:xfrm>
                <a:off x="10532344" y="5433758"/>
                <a:ext cx="193504" cy="221147"/>
                <a:chOff x="0" y="0"/>
                <a:chExt cx="219506" cy="250864"/>
              </a:xfrm>
            </p:grpSpPr>
            <p:sp>
              <p:nvSpPr>
                <p:cNvPr id="124" name="Freeform 124"/>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25" name="TextBox 125"/>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6" name="Group 126"/>
              <p:cNvGrpSpPr/>
              <p:nvPr/>
            </p:nvGrpSpPr>
            <p:grpSpPr>
              <a:xfrm>
                <a:off x="9951832" y="5876053"/>
                <a:ext cx="193504" cy="221147"/>
                <a:chOff x="0" y="0"/>
                <a:chExt cx="219506" cy="250864"/>
              </a:xfrm>
            </p:grpSpPr>
            <p:sp>
              <p:nvSpPr>
                <p:cNvPr id="127" name="Freeform 127"/>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28" name="TextBox 128"/>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29" name="Group 129"/>
              <p:cNvGrpSpPr/>
              <p:nvPr/>
            </p:nvGrpSpPr>
            <p:grpSpPr>
              <a:xfrm>
                <a:off x="10145336" y="5211283"/>
                <a:ext cx="193504" cy="221147"/>
                <a:chOff x="0" y="0"/>
                <a:chExt cx="219506" cy="250864"/>
              </a:xfrm>
            </p:grpSpPr>
            <p:sp>
              <p:nvSpPr>
                <p:cNvPr id="130" name="Freeform 130"/>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31" name="TextBox 131"/>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2" name="Group 132"/>
              <p:cNvGrpSpPr/>
              <p:nvPr/>
            </p:nvGrpSpPr>
            <p:grpSpPr>
              <a:xfrm>
                <a:off x="9951832" y="6425577"/>
                <a:ext cx="193504" cy="221147"/>
                <a:chOff x="0" y="0"/>
                <a:chExt cx="219506" cy="250864"/>
              </a:xfrm>
            </p:grpSpPr>
            <p:sp>
              <p:nvSpPr>
                <p:cNvPr id="133" name="Freeform 133"/>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34" name="TextBox 13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5" name="Group 135"/>
              <p:cNvGrpSpPr/>
              <p:nvPr/>
            </p:nvGrpSpPr>
            <p:grpSpPr>
              <a:xfrm>
                <a:off x="10145336" y="6646725"/>
                <a:ext cx="193504" cy="221147"/>
                <a:chOff x="0" y="0"/>
                <a:chExt cx="219506" cy="250864"/>
              </a:xfrm>
            </p:grpSpPr>
            <p:sp>
              <p:nvSpPr>
                <p:cNvPr id="136" name="Freeform 136"/>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37" name="TextBox 13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38" name="Group 138"/>
              <p:cNvGrpSpPr/>
              <p:nvPr/>
            </p:nvGrpSpPr>
            <p:grpSpPr>
              <a:xfrm>
                <a:off x="10532344" y="6867872"/>
                <a:ext cx="193504" cy="221147"/>
                <a:chOff x="0" y="0"/>
                <a:chExt cx="219506" cy="250864"/>
              </a:xfrm>
            </p:grpSpPr>
            <p:sp>
              <p:nvSpPr>
                <p:cNvPr id="139" name="Freeform 139"/>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40" name="TextBox 140"/>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1" name="Group 141"/>
              <p:cNvGrpSpPr/>
              <p:nvPr/>
            </p:nvGrpSpPr>
            <p:grpSpPr>
              <a:xfrm>
                <a:off x="10532344" y="6203103"/>
                <a:ext cx="193504" cy="221147"/>
                <a:chOff x="0" y="0"/>
                <a:chExt cx="219506" cy="250864"/>
              </a:xfrm>
            </p:grpSpPr>
            <p:sp>
              <p:nvSpPr>
                <p:cNvPr id="142" name="Freeform 14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66C4"/>
                </a:solidFill>
              </p:spPr>
            </p:sp>
            <p:sp>
              <p:nvSpPr>
                <p:cNvPr id="143" name="TextBox 14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4" name="Group 144"/>
              <p:cNvGrpSpPr/>
              <p:nvPr/>
            </p:nvGrpSpPr>
            <p:grpSpPr>
              <a:xfrm>
                <a:off x="10338840" y="7416070"/>
                <a:ext cx="193504" cy="221147"/>
                <a:chOff x="0" y="0"/>
                <a:chExt cx="219506" cy="250864"/>
              </a:xfrm>
            </p:grpSpPr>
            <p:sp>
              <p:nvSpPr>
                <p:cNvPr id="145" name="Freeform 14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46" name="TextBox 14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47" name="Group 147"/>
              <p:cNvGrpSpPr/>
              <p:nvPr/>
            </p:nvGrpSpPr>
            <p:grpSpPr>
              <a:xfrm>
                <a:off x="9951832" y="7638544"/>
                <a:ext cx="193504" cy="221147"/>
                <a:chOff x="0" y="0"/>
                <a:chExt cx="219506" cy="250864"/>
              </a:xfrm>
            </p:grpSpPr>
            <p:sp>
              <p:nvSpPr>
                <p:cNvPr id="148" name="Freeform 148"/>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49" name="TextBox 149"/>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0" name="Group 150"/>
              <p:cNvGrpSpPr/>
              <p:nvPr/>
            </p:nvGrpSpPr>
            <p:grpSpPr>
              <a:xfrm>
                <a:off x="10338840" y="7858365"/>
                <a:ext cx="193504" cy="221147"/>
                <a:chOff x="0" y="0"/>
                <a:chExt cx="219506" cy="250864"/>
              </a:xfrm>
            </p:grpSpPr>
            <p:sp>
              <p:nvSpPr>
                <p:cNvPr id="151" name="Freeform 151"/>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52" name="TextBox 152"/>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3" name="Group 153"/>
              <p:cNvGrpSpPr/>
              <p:nvPr/>
            </p:nvGrpSpPr>
            <p:grpSpPr>
              <a:xfrm>
                <a:off x="10338840" y="7193595"/>
                <a:ext cx="193504" cy="221147"/>
                <a:chOff x="0" y="0"/>
                <a:chExt cx="219506" cy="250864"/>
              </a:xfrm>
            </p:grpSpPr>
            <p:sp>
              <p:nvSpPr>
                <p:cNvPr id="154" name="Freeform 154"/>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38B6FF"/>
                </a:solidFill>
              </p:spPr>
            </p:sp>
            <p:sp>
              <p:nvSpPr>
                <p:cNvPr id="155" name="TextBox 155"/>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6" name="Group 156"/>
              <p:cNvGrpSpPr/>
              <p:nvPr/>
            </p:nvGrpSpPr>
            <p:grpSpPr>
              <a:xfrm>
                <a:off x="9902296" y="5091621"/>
                <a:ext cx="1210878" cy="1005579"/>
                <a:chOff x="0" y="0"/>
                <a:chExt cx="1373590" cy="1140704"/>
              </a:xfrm>
            </p:grpSpPr>
            <p:sp>
              <p:nvSpPr>
                <p:cNvPr id="157" name="Freeform 157"/>
                <p:cNvSpPr/>
                <p:nvPr/>
              </p:nvSpPr>
              <p:spPr>
                <a:xfrm>
                  <a:off x="0" y="0"/>
                  <a:ext cx="1373590" cy="1140705"/>
                </a:xfrm>
                <a:custGeom>
                  <a:avLst/>
                  <a:gdLst/>
                  <a:ahLst/>
                  <a:cxnLst/>
                  <a:rect l="l" t="t" r="r" b="b"/>
                  <a:pathLst>
                    <a:path w="1373590" h="1140705">
                      <a:moveTo>
                        <a:pt x="0" y="0"/>
                      </a:moveTo>
                      <a:lnTo>
                        <a:pt x="1373590" y="0"/>
                      </a:lnTo>
                      <a:lnTo>
                        <a:pt x="1373590" y="1140705"/>
                      </a:lnTo>
                      <a:lnTo>
                        <a:pt x="0" y="1140705"/>
                      </a:lnTo>
                      <a:close/>
                    </a:path>
                  </a:pathLst>
                </a:custGeom>
                <a:solidFill>
                  <a:srgbClr val="FFDE59">
                    <a:alpha val="24706"/>
                  </a:srgbClr>
                </a:solidFill>
              </p:spPr>
            </p:sp>
            <p:sp>
              <p:nvSpPr>
                <p:cNvPr id="158" name="TextBox 158"/>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59" name="Group 159"/>
              <p:cNvGrpSpPr/>
              <p:nvPr/>
            </p:nvGrpSpPr>
            <p:grpSpPr>
              <a:xfrm>
                <a:off x="10338840" y="5652590"/>
                <a:ext cx="193504" cy="221147"/>
                <a:chOff x="0" y="0"/>
                <a:chExt cx="219506" cy="250864"/>
              </a:xfrm>
            </p:grpSpPr>
            <p:sp>
              <p:nvSpPr>
                <p:cNvPr id="160" name="Freeform 160"/>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FFDE59"/>
                </a:solidFill>
              </p:spPr>
            </p:sp>
            <p:sp>
              <p:nvSpPr>
                <p:cNvPr id="161" name="TextBox 161"/>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62" name="Group 162"/>
              <p:cNvGrpSpPr/>
              <p:nvPr/>
            </p:nvGrpSpPr>
            <p:grpSpPr>
              <a:xfrm>
                <a:off x="9902296" y="6112611"/>
                <a:ext cx="1194444" cy="991819"/>
                <a:chOff x="0" y="0"/>
                <a:chExt cx="1354948" cy="1125095"/>
              </a:xfrm>
            </p:grpSpPr>
            <p:sp>
              <p:nvSpPr>
                <p:cNvPr id="163" name="Freeform 163"/>
                <p:cNvSpPr/>
                <p:nvPr/>
              </p:nvSpPr>
              <p:spPr>
                <a:xfrm>
                  <a:off x="0" y="0"/>
                  <a:ext cx="1354948" cy="1125095"/>
                </a:xfrm>
                <a:custGeom>
                  <a:avLst/>
                  <a:gdLst/>
                  <a:ahLst/>
                  <a:cxnLst/>
                  <a:rect l="l" t="t" r="r" b="b"/>
                  <a:pathLst>
                    <a:path w="1354948" h="1125095">
                      <a:moveTo>
                        <a:pt x="0" y="0"/>
                      </a:moveTo>
                      <a:lnTo>
                        <a:pt x="1354948" y="0"/>
                      </a:lnTo>
                      <a:lnTo>
                        <a:pt x="1354948" y="1125095"/>
                      </a:lnTo>
                      <a:lnTo>
                        <a:pt x="0" y="1125095"/>
                      </a:lnTo>
                      <a:close/>
                    </a:path>
                  </a:pathLst>
                </a:custGeom>
                <a:solidFill>
                  <a:srgbClr val="F11793">
                    <a:alpha val="24706"/>
                  </a:srgbClr>
                </a:solidFill>
              </p:spPr>
            </p:sp>
            <p:sp>
              <p:nvSpPr>
                <p:cNvPr id="164" name="TextBox 16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65" name="Group 165"/>
              <p:cNvGrpSpPr/>
              <p:nvPr/>
            </p:nvGrpSpPr>
            <p:grpSpPr>
              <a:xfrm>
                <a:off x="9902296" y="7104431"/>
                <a:ext cx="1194444" cy="991819"/>
                <a:chOff x="0" y="0"/>
                <a:chExt cx="1354948" cy="1125095"/>
              </a:xfrm>
            </p:grpSpPr>
            <p:sp>
              <p:nvSpPr>
                <p:cNvPr id="166" name="Freeform 166"/>
                <p:cNvSpPr/>
                <p:nvPr/>
              </p:nvSpPr>
              <p:spPr>
                <a:xfrm>
                  <a:off x="0" y="0"/>
                  <a:ext cx="1354948" cy="1125095"/>
                </a:xfrm>
                <a:custGeom>
                  <a:avLst/>
                  <a:gdLst/>
                  <a:ahLst/>
                  <a:cxnLst/>
                  <a:rect l="l" t="t" r="r" b="b"/>
                  <a:pathLst>
                    <a:path w="1354948" h="1125095">
                      <a:moveTo>
                        <a:pt x="0" y="0"/>
                      </a:moveTo>
                      <a:lnTo>
                        <a:pt x="1354948" y="0"/>
                      </a:lnTo>
                      <a:lnTo>
                        <a:pt x="1354948" y="1125095"/>
                      </a:lnTo>
                      <a:lnTo>
                        <a:pt x="0" y="1125095"/>
                      </a:lnTo>
                      <a:close/>
                    </a:path>
                  </a:pathLst>
                </a:custGeom>
                <a:solidFill>
                  <a:srgbClr val="5271FF">
                    <a:alpha val="24706"/>
                  </a:srgbClr>
                </a:solidFill>
              </p:spPr>
            </p:sp>
            <p:sp>
              <p:nvSpPr>
                <p:cNvPr id="167" name="TextBox 16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sp>
            <p:nvSpPr>
              <p:cNvPr id="194" name="TextBox 194"/>
              <p:cNvSpPr txBox="1"/>
              <p:nvPr/>
            </p:nvSpPr>
            <p:spPr>
              <a:xfrm>
                <a:off x="10725848" y="4314116"/>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1</a:t>
                </a:r>
              </a:p>
            </p:txBody>
          </p:sp>
          <p:sp>
            <p:nvSpPr>
              <p:cNvPr id="195" name="TextBox 195"/>
              <p:cNvSpPr txBox="1"/>
              <p:nvPr/>
            </p:nvSpPr>
            <p:spPr>
              <a:xfrm>
                <a:off x="10734764" y="5276275"/>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2</a:t>
                </a:r>
              </a:p>
            </p:txBody>
          </p:sp>
          <p:sp>
            <p:nvSpPr>
              <p:cNvPr id="196" name="TextBox 196"/>
              <p:cNvSpPr txBox="1"/>
              <p:nvPr/>
            </p:nvSpPr>
            <p:spPr>
              <a:xfrm>
                <a:off x="10725848" y="6309436"/>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3</a:t>
                </a:r>
              </a:p>
            </p:txBody>
          </p:sp>
          <p:sp>
            <p:nvSpPr>
              <p:cNvPr id="197" name="TextBox 197"/>
              <p:cNvSpPr txBox="1"/>
              <p:nvPr/>
            </p:nvSpPr>
            <p:spPr>
              <a:xfrm>
                <a:off x="10718330" y="7282205"/>
                <a:ext cx="378410" cy="531495"/>
              </a:xfrm>
              <a:prstGeom prst="rect">
                <a:avLst/>
              </a:prstGeom>
            </p:spPr>
            <p:txBody>
              <a:bodyPr lIns="0" tIns="0" rIns="0" bIns="0" rtlCol="0" anchor="t">
                <a:spAutoFit/>
              </a:bodyPr>
              <a:lstStyle/>
              <a:p>
                <a:pPr algn="ctr">
                  <a:lnSpc>
                    <a:spcPts val="4200"/>
                  </a:lnSpc>
                </a:pPr>
                <a:r>
                  <a:rPr lang="en-US" sz="2800">
                    <a:solidFill>
                      <a:srgbClr val="14110F"/>
                    </a:solidFill>
                    <a:latin typeface="Roboto"/>
                  </a:rPr>
                  <a:t>4</a:t>
                </a:r>
              </a:p>
            </p:txBody>
          </p:sp>
        </p:grpSp>
      </p:grpSp>
      <p:grpSp>
        <p:nvGrpSpPr>
          <p:cNvPr id="293" name="Grupo 292"/>
          <p:cNvGrpSpPr/>
          <p:nvPr/>
        </p:nvGrpSpPr>
        <p:grpSpPr>
          <a:xfrm>
            <a:off x="14763750" y="3716613"/>
            <a:ext cx="2571349" cy="5119751"/>
            <a:chOff x="14763750" y="3984244"/>
            <a:chExt cx="2571349" cy="5119751"/>
          </a:xfrm>
        </p:grpSpPr>
        <p:sp>
          <p:nvSpPr>
            <p:cNvPr id="188" name="Freeform 188"/>
            <p:cNvSpPr/>
            <p:nvPr/>
          </p:nvSpPr>
          <p:spPr>
            <a:xfrm>
              <a:off x="14894655" y="3984244"/>
              <a:ext cx="2364645" cy="2355778"/>
            </a:xfrm>
            <a:custGeom>
              <a:avLst/>
              <a:gdLst/>
              <a:ahLst/>
              <a:cxnLst/>
              <a:rect l="l" t="t" r="r" b="b"/>
              <a:pathLst>
                <a:path w="2364645" h="2355778">
                  <a:moveTo>
                    <a:pt x="0" y="0"/>
                  </a:moveTo>
                  <a:lnTo>
                    <a:pt x="2364645" y="0"/>
                  </a:lnTo>
                  <a:lnTo>
                    <a:pt x="2364645" y="2355777"/>
                  </a:lnTo>
                  <a:lnTo>
                    <a:pt x="0" y="235577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2" name="TextBox 202"/>
            <p:cNvSpPr txBox="1"/>
            <p:nvPr/>
          </p:nvSpPr>
          <p:spPr>
            <a:xfrm>
              <a:off x="14763750" y="8039100"/>
              <a:ext cx="2571349"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Predict and analyze by drug</a:t>
              </a:r>
            </a:p>
          </p:txBody>
        </p:sp>
      </p:grpSp>
      <p:grpSp>
        <p:nvGrpSpPr>
          <p:cNvPr id="203" name="Group 203"/>
          <p:cNvGrpSpPr/>
          <p:nvPr/>
        </p:nvGrpSpPr>
        <p:grpSpPr>
          <a:xfrm>
            <a:off x="11620500" y="9296400"/>
            <a:ext cx="4161604" cy="952500"/>
            <a:chOff x="0" y="0"/>
            <a:chExt cx="5548806" cy="1270000"/>
          </a:xfrm>
        </p:grpSpPr>
        <p:sp>
          <p:nvSpPr>
            <p:cNvPr id="204" name="Freeform 20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7"/>
              <a:stretch>
                <a:fillRect/>
              </a:stretch>
            </a:blipFill>
          </p:spPr>
        </p:sp>
        <p:sp>
          <p:nvSpPr>
            <p:cNvPr id="205" name="Freeform 20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8"/>
              <a:stretch>
                <a:fillRect/>
              </a:stretch>
            </a:blipFill>
          </p:spPr>
        </p:sp>
      </p:grpSp>
      <p:grpSp>
        <p:nvGrpSpPr>
          <p:cNvPr id="292" name="Grupo 291"/>
          <p:cNvGrpSpPr/>
          <p:nvPr/>
        </p:nvGrpSpPr>
        <p:grpSpPr>
          <a:xfrm>
            <a:off x="11736050" y="3448982"/>
            <a:ext cx="2592900" cy="5655013"/>
            <a:chOff x="11741825" y="3448982"/>
            <a:chExt cx="2592900" cy="5655013"/>
          </a:xfrm>
        </p:grpSpPr>
        <p:grpSp>
          <p:nvGrpSpPr>
            <p:cNvPr id="172" name="Group 172"/>
            <p:cNvGrpSpPr/>
            <p:nvPr/>
          </p:nvGrpSpPr>
          <p:grpSpPr>
            <a:xfrm>
              <a:off x="11741825" y="4210982"/>
              <a:ext cx="2559951" cy="1861782"/>
              <a:chOff x="0" y="0"/>
              <a:chExt cx="1373590" cy="998975"/>
            </a:xfrm>
          </p:grpSpPr>
          <p:sp>
            <p:nvSpPr>
              <p:cNvPr id="173" name="Freeform 173"/>
              <p:cNvSpPr/>
              <p:nvPr/>
            </p:nvSpPr>
            <p:spPr>
              <a:xfrm>
                <a:off x="0" y="0"/>
                <a:ext cx="1373590" cy="998975"/>
              </a:xfrm>
              <a:custGeom>
                <a:avLst/>
                <a:gdLst/>
                <a:ahLst/>
                <a:cxnLst/>
                <a:rect l="l" t="t" r="r" b="b"/>
                <a:pathLst>
                  <a:path w="1373590" h="998975">
                    <a:moveTo>
                      <a:pt x="0" y="0"/>
                    </a:moveTo>
                    <a:lnTo>
                      <a:pt x="1373590" y="0"/>
                    </a:lnTo>
                    <a:lnTo>
                      <a:pt x="1373590" y="998975"/>
                    </a:lnTo>
                    <a:lnTo>
                      <a:pt x="0" y="998975"/>
                    </a:lnTo>
                    <a:close/>
                  </a:path>
                </a:pathLst>
              </a:custGeom>
              <a:solidFill>
                <a:srgbClr val="7ED957">
                  <a:alpha val="24706"/>
                </a:srgbClr>
              </a:solidFill>
            </p:spPr>
          </p:sp>
          <p:sp>
            <p:nvSpPr>
              <p:cNvPr id="174" name="TextBox 174"/>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75" name="Group 175"/>
            <p:cNvGrpSpPr/>
            <p:nvPr/>
          </p:nvGrpSpPr>
          <p:grpSpPr>
            <a:xfrm>
              <a:off x="12255642" y="4694599"/>
              <a:ext cx="409092" cy="467534"/>
              <a:chOff x="0" y="0"/>
              <a:chExt cx="219506" cy="250864"/>
            </a:xfrm>
          </p:grpSpPr>
          <p:sp>
            <p:nvSpPr>
              <p:cNvPr id="176" name="Freeform 176"/>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77" name="TextBox 177"/>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78" name="Group 178"/>
            <p:cNvGrpSpPr/>
            <p:nvPr/>
          </p:nvGrpSpPr>
          <p:grpSpPr>
            <a:xfrm>
              <a:off x="13073826" y="5162132"/>
              <a:ext cx="409092" cy="467534"/>
              <a:chOff x="0" y="0"/>
              <a:chExt cx="219506" cy="250864"/>
            </a:xfrm>
          </p:grpSpPr>
          <p:sp>
            <p:nvSpPr>
              <p:cNvPr id="179" name="Freeform 179"/>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0" name="TextBox 180"/>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81" name="Group 181"/>
            <p:cNvGrpSpPr/>
            <p:nvPr/>
          </p:nvGrpSpPr>
          <p:grpSpPr>
            <a:xfrm>
              <a:off x="12255642" y="5543132"/>
              <a:ext cx="409092" cy="467534"/>
              <a:chOff x="0" y="0"/>
              <a:chExt cx="219506" cy="250864"/>
            </a:xfrm>
          </p:grpSpPr>
          <p:sp>
            <p:nvSpPr>
              <p:cNvPr id="182" name="Freeform 182"/>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3" name="TextBox 183"/>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grpSp>
          <p:nvGrpSpPr>
            <p:cNvPr id="184" name="Group 184"/>
            <p:cNvGrpSpPr/>
            <p:nvPr/>
          </p:nvGrpSpPr>
          <p:grpSpPr>
            <a:xfrm>
              <a:off x="11846550" y="4224260"/>
              <a:ext cx="409092" cy="467534"/>
              <a:chOff x="0" y="0"/>
              <a:chExt cx="219506" cy="250864"/>
            </a:xfrm>
          </p:grpSpPr>
          <p:sp>
            <p:nvSpPr>
              <p:cNvPr id="185" name="Freeform 185"/>
              <p:cNvSpPr/>
              <p:nvPr/>
            </p:nvSpPr>
            <p:spPr>
              <a:xfrm>
                <a:off x="0" y="0"/>
                <a:ext cx="219506" cy="250864"/>
              </a:xfrm>
              <a:custGeom>
                <a:avLst/>
                <a:gdLst/>
                <a:ahLst/>
                <a:cxnLst/>
                <a:rect l="l" t="t" r="r" b="b"/>
                <a:pathLst>
                  <a:path w="219506" h="250864">
                    <a:moveTo>
                      <a:pt x="0" y="0"/>
                    </a:moveTo>
                    <a:lnTo>
                      <a:pt x="219506" y="0"/>
                    </a:lnTo>
                    <a:lnTo>
                      <a:pt x="219506" y="250864"/>
                    </a:lnTo>
                    <a:lnTo>
                      <a:pt x="0" y="250864"/>
                    </a:lnTo>
                    <a:close/>
                  </a:path>
                </a:pathLst>
              </a:custGeom>
              <a:solidFill>
                <a:srgbClr val="7ED957"/>
              </a:solidFill>
            </p:spPr>
          </p:sp>
          <p:sp>
            <p:nvSpPr>
              <p:cNvPr id="186" name="TextBox 186"/>
              <p:cNvSpPr txBox="1"/>
              <p:nvPr/>
            </p:nvSpPr>
            <p:spPr>
              <a:xfrm>
                <a:off x="0" y="-76200"/>
                <a:ext cx="812800" cy="889000"/>
              </a:xfrm>
              <a:prstGeom prst="rect">
                <a:avLst/>
              </a:prstGeom>
            </p:spPr>
            <p:txBody>
              <a:bodyPr lIns="20411" tIns="20411" rIns="20411" bIns="20411" rtlCol="0" anchor="ctr"/>
              <a:lstStyle/>
              <a:p>
                <a:pPr algn="ctr">
                  <a:lnSpc>
                    <a:spcPts val="3920"/>
                  </a:lnSpc>
                </a:pPr>
                <a:endParaRPr/>
              </a:p>
            </p:txBody>
          </p:sp>
        </p:grpSp>
        <p:sp>
          <p:nvSpPr>
            <p:cNvPr id="187" name="AutoShape 187"/>
            <p:cNvSpPr/>
            <p:nvPr/>
          </p:nvSpPr>
          <p:spPr>
            <a:xfrm>
              <a:off x="13021800" y="4210982"/>
              <a:ext cx="0" cy="1861782"/>
            </a:xfrm>
            <a:prstGeom prst="line">
              <a:avLst/>
            </a:prstGeom>
            <a:ln w="38100" cap="flat">
              <a:solidFill>
                <a:srgbClr val="000000"/>
              </a:solidFill>
              <a:prstDash val="solid"/>
              <a:headEnd type="none" w="sm" len="sm"/>
              <a:tailEnd type="none" w="sm" len="sm"/>
            </a:ln>
          </p:spPr>
        </p:sp>
        <p:sp>
          <p:nvSpPr>
            <p:cNvPr id="198" name="TextBox 198"/>
            <p:cNvSpPr txBox="1"/>
            <p:nvPr/>
          </p:nvSpPr>
          <p:spPr>
            <a:xfrm>
              <a:off x="13673418" y="4744994"/>
              <a:ext cx="632450" cy="856066"/>
            </a:xfrm>
            <a:prstGeom prst="rect">
              <a:avLst/>
            </a:prstGeom>
          </p:spPr>
          <p:txBody>
            <a:bodyPr lIns="0" tIns="0" rIns="0" bIns="0" rtlCol="0" anchor="t">
              <a:spAutoFit/>
            </a:bodyPr>
            <a:lstStyle/>
            <a:p>
              <a:pPr algn="ctr">
                <a:lnSpc>
                  <a:spcPts val="7019"/>
                </a:lnSpc>
              </a:pPr>
              <a:r>
                <a:rPr lang="en-US" sz="4679">
                  <a:solidFill>
                    <a:srgbClr val="14110F"/>
                  </a:solidFill>
                  <a:latin typeface="Roboto"/>
                </a:rPr>
                <a:t>1</a:t>
              </a:r>
            </a:p>
          </p:txBody>
        </p:sp>
        <p:sp>
          <p:nvSpPr>
            <p:cNvPr id="199" name="TextBox 199"/>
            <p:cNvSpPr txBox="1"/>
            <p:nvPr/>
          </p:nvSpPr>
          <p:spPr>
            <a:xfrm>
              <a:off x="11763375" y="8039100"/>
              <a:ext cx="2571349" cy="10648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Divide by train test</a:t>
              </a:r>
            </a:p>
          </p:txBody>
        </p:sp>
        <p:sp>
          <p:nvSpPr>
            <p:cNvPr id="200" name="TextBox 200"/>
            <p:cNvSpPr txBox="1"/>
            <p:nvPr/>
          </p:nvSpPr>
          <p:spPr>
            <a:xfrm>
              <a:off x="11779925" y="3448982"/>
              <a:ext cx="1260925"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Train (80%)</a:t>
              </a:r>
            </a:p>
          </p:txBody>
        </p:sp>
        <p:sp>
          <p:nvSpPr>
            <p:cNvPr id="201" name="TextBox 201"/>
            <p:cNvSpPr txBox="1"/>
            <p:nvPr/>
          </p:nvSpPr>
          <p:spPr>
            <a:xfrm>
              <a:off x="13044943" y="3448982"/>
              <a:ext cx="1260925"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Test  (20%)</a:t>
              </a:r>
            </a:p>
          </p:txBody>
        </p:sp>
        <p:sp>
          <p:nvSpPr>
            <p:cNvPr id="206" name="TextBox 206"/>
            <p:cNvSpPr txBox="1"/>
            <p:nvPr/>
          </p:nvSpPr>
          <p:spPr>
            <a:xfrm>
              <a:off x="11741825" y="6021000"/>
              <a:ext cx="2592900" cy="761999"/>
            </a:xfrm>
            <a:prstGeom prst="rect">
              <a:avLst/>
            </a:prstGeom>
          </p:spPr>
          <p:txBody>
            <a:bodyPr lIns="0" tIns="0" rIns="0" bIns="0" rtlCol="0" anchor="t">
              <a:spAutoFit/>
            </a:bodyPr>
            <a:lstStyle/>
            <a:p>
              <a:pPr algn="ctr">
                <a:lnSpc>
                  <a:spcPts val="3000"/>
                </a:lnSpc>
              </a:pPr>
              <a:r>
                <a:rPr lang="en-US" sz="2000">
                  <a:solidFill>
                    <a:srgbClr val="14110F"/>
                  </a:solidFill>
                  <a:latin typeface="Roboto"/>
                </a:rPr>
                <a:t>Same applied for other clusters</a:t>
              </a:r>
            </a:p>
          </p:txBody>
        </p:sp>
      </p:grpSp>
      <p:grpSp>
        <p:nvGrpSpPr>
          <p:cNvPr id="207" name="Group 5"/>
          <p:cNvGrpSpPr/>
          <p:nvPr/>
        </p:nvGrpSpPr>
        <p:grpSpPr>
          <a:xfrm>
            <a:off x="0" y="9258300"/>
            <a:ext cx="9134475" cy="1028700"/>
            <a:chOff x="0" y="0"/>
            <a:chExt cx="12179300" cy="1371600"/>
          </a:xfrm>
        </p:grpSpPr>
        <p:sp>
          <p:nvSpPr>
            <p:cNvPr id="208" name="AutoShape 6"/>
            <p:cNvSpPr/>
            <p:nvPr/>
          </p:nvSpPr>
          <p:spPr>
            <a:xfrm>
              <a:off x="1625600" y="0"/>
              <a:ext cx="10553700" cy="1371600"/>
            </a:xfrm>
            <a:prstGeom prst="rect">
              <a:avLst/>
            </a:prstGeom>
            <a:solidFill>
              <a:srgbClr val="8FC3F4"/>
            </a:solidFill>
          </p:spPr>
        </p:sp>
        <p:sp>
          <p:nvSpPr>
            <p:cNvPr id="209"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16</a:t>
              </a:r>
            </a:p>
          </p:txBody>
        </p:sp>
      </p:grpSp>
      <p:grpSp>
        <p:nvGrpSpPr>
          <p:cNvPr id="289" name="Grupo 288"/>
          <p:cNvGrpSpPr/>
          <p:nvPr/>
        </p:nvGrpSpPr>
        <p:grpSpPr>
          <a:xfrm>
            <a:off x="1483621" y="4115753"/>
            <a:ext cx="3333750" cy="4321471"/>
            <a:chOff x="1483621" y="4515824"/>
            <a:chExt cx="3333750" cy="4321471"/>
          </a:xfrm>
        </p:grpSpPr>
        <p:grpSp>
          <p:nvGrpSpPr>
            <p:cNvPr id="211" name="Grupo 210"/>
            <p:cNvGrpSpPr/>
            <p:nvPr/>
          </p:nvGrpSpPr>
          <p:grpSpPr>
            <a:xfrm>
              <a:off x="1483696" y="4515824"/>
              <a:ext cx="3333600" cy="3333750"/>
              <a:chOff x="3427454" y="4993644"/>
              <a:chExt cx="3333600" cy="3333750"/>
            </a:xfrm>
          </p:grpSpPr>
          <p:sp>
            <p:nvSpPr>
              <p:cNvPr id="213" name="Retângulo de cantos arredondados 212"/>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4" name="Grupo 213"/>
              <p:cNvGrpSpPr/>
              <p:nvPr/>
            </p:nvGrpSpPr>
            <p:grpSpPr>
              <a:xfrm>
                <a:off x="3740605" y="5306871"/>
                <a:ext cx="2707298" cy="2707297"/>
                <a:chOff x="1818176" y="5306870"/>
                <a:chExt cx="2707298" cy="2707297"/>
              </a:xfrm>
            </p:grpSpPr>
            <p:grpSp>
              <p:nvGrpSpPr>
                <p:cNvPr id="215" name="Group 35"/>
                <p:cNvGrpSpPr/>
                <p:nvPr/>
              </p:nvGrpSpPr>
              <p:grpSpPr>
                <a:xfrm rot="10800000">
                  <a:off x="1818176" y="5983695"/>
                  <a:ext cx="2707298" cy="676824"/>
                  <a:chOff x="0" y="0"/>
                  <a:chExt cx="752593" cy="188148"/>
                </a:xfrm>
              </p:grpSpPr>
              <p:sp>
                <p:nvSpPr>
                  <p:cNvPr id="229"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30"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16"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217" name="Group 39"/>
                <p:cNvGrpSpPr/>
                <p:nvPr/>
              </p:nvGrpSpPr>
              <p:grpSpPr>
                <a:xfrm rot="10800000">
                  <a:off x="1818176" y="6660519"/>
                  <a:ext cx="2707298" cy="676824"/>
                  <a:chOff x="0" y="0"/>
                  <a:chExt cx="752593" cy="188148"/>
                </a:xfrm>
              </p:grpSpPr>
              <p:sp>
                <p:nvSpPr>
                  <p:cNvPr id="227"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8"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18"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3</a:t>
                  </a:r>
                </a:p>
              </p:txBody>
            </p:sp>
            <p:grpSp>
              <p:nvGrpSpPr>
                <p:cNvPr id="219" name="Group 43"/>
                <p:cNvGrpSpPr/>
                <p:nvPr/>
              </p:nvGrpSpPr>
              <p:grpSpPr>
                <a:xfrm rot="10800000">
                  <a:off x="1818176" y="7337343"/>
                  <a:ext cx="2707298" cy="676824"/>
                  <a:chOff x="0" y="0"/>
                  <a:chExt cx="752593" cy="188148"/>
                </a:xfrm>
              </p:grpSpPr>
              <p:sp>
                <p:nvSpPr>
                  <p:cNvPr id="225"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6"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20"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221" name="Group 47"/>
                <p:cNvGrpSpPr/>
                <p:nvPr/>
              </p:nvGrpSpPr>
              <p:grpSpPr>
                <a:xfrm rot="10800000">
                  <a:off x="1818176" y="5306870"/>
                  <a:ext cx="2707298" cy="676824"/>
                  <a:chOff x="0" y="0"/>
                  <a:chExt cx="752593" cy="188148"/>
                </a:xfrm>
              </p:grpSpPr>
              <p:sp>
                <p:nvSpPr>
                  <p:cNvPr id="223"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224"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222"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212" name="TextBox 53"/>
            <p:cNvSpPr txBox="1"/>
            <p:nvPr/>
          </p:nvSpPr>
          <p:spPr>
            <a:xfrm>
              <a:off x="1483621" y="8305800"/>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grpSp>
      <p:sp>
        <p:nvSpPr>
          <p:cNvPr id="263" name="TextBox 41"/>
          <p:cNvSpPr txBox="1"/>
          <p:nvPr/>
        </p:nvSpPr>
        <p:spPr>
          <a:xfrm rot="10800000">
            <a:off x="5226874" y="3945663"/>
            <a:ext cx="2923880" cy="3095203"/>
          </a:xfrm>
          <a:prstGeom prst="rect">
            <a:avLst/>
          </a:prstGeom>
        </p:spPr>
        <p:txBody>
          <a:bodyPr lIns="37704" tIns="37704" rIns="37704" bIns="37704" rtlCol="0" anchor="ctr"/>
          <a:lstStyle/>
          <a:p>
            <a:pPr algn="ctr">
              <a:lnSpc>
                <a:spcPts val="2659"/>
              </a:lnSpc>
            </a:pPr>
            <a:endParaRPr/>
          </a:p>
        </p:txBody>
      </p:sp>
      <p:sp>
        <p:nvSpPr>
          <p:cNvPr id="259" name="TextBox 49"/>
          <p:cNvSpPr txBox="1"/>
          <p:nvPr/>
        </p:nvSpPr>
        <p:spPr>
          <a:xfrm rot="10800000">
            <a:off x="5226874" y="2592014"/>
            <a:ext cx="2923880" cy="3095203"/>
          </a:xfrm>
          <a:prstGeom prst="rect">
            <a:avLst/>
          </a:prstGeom>
        </p:spPr>
        <p:txBody>
          <a:bodyPr lIns="37704" tIns="37704" rIns="37704" bIns="37704" rtlCol="0" anchor="ctr"/>
          <a:lstStyle/>
          <a:p>
            <a:pPr algn="ctr">
              <a:lnSpc>
                <a:spcPts val="2659"/>
              </a:lnSpc>
            </a:pPr>
            <a:endParaRPr/>
          </a:p>
        </p:txBody>
      </p:sp>
      <p:grpSp>
        <p:nvGrpSpPr>
          <p:cNvPr id="290" name="Grupo 289"/>
          <p:cNvGrpSpPr/>
          <p:nvPr/>
        </p:nvGrpSpPr>
        <p:grpSpPr>
          <a:xfrm>
            <a:off x="5252171" y="4120763"/>
            <a:ext cx="3333750" cy="4311450"/>
            <a:chOff x="5160715" y="4525845"/>
            <a:chExt cx="3333750" cy="4311450"/>
          </a:xfrm>
        </p:grpSpPr>
        <p:sp>
          <p:nvSpPr>
            <p:cNvPr id="104" name="TextBox 104"/>
            <p:cNvSpPr txBox="1"/>
            <p:nvPr/>
          </p:nvSpPr>
          <p:spPr>
            <a:xfrm>
              <a:off x="5191125" y="4949428"/>
              <a:ext cx="3086099" cy="3375425"/>
            </a:xfrm>
            <a:prstGeom prst="rect">
              <a:avLst/>
            </a:prstGeom>
          </p:spPr>
          <p:txBody>
            <a:bodyPr lIns="50800" tIns="50800" rIns="50800" bIns="50800" rtlCol="0" anchor="ctr"/>
            <a:lstStyle/>
            <a:p>
              <a:pPr algn="ctr">
                <a:lnSpc>
                  <a:spcPts val="3919"/>
                </a:lnSpc>
              </a:pPr>
              <a:r>
                <a:rPr lang="en-US" sz="2799" dirty="0">
                  <a:solidFill>
                    <a:srgbClr val="FFFFFF">
                      <a:alpha val="24706"/>
                    </a:srgbClr>
                  </a:solidFill>
                  <a:latin typeface="Roboto Bold"/>
                </a:rPr>
                <a:t>H2</a:t>
              </a:r>
            </a:p>
          </p:txBody>
        </p:sp>
        <p:sp>
          <p:nvSpPr>
            <p:cNvPr id="192" name="TextBox 192"/>
            <p:cNvSpPr txBox="1"/>
            <p:nvPr/>
          </p:nvSpPr>
          <p:spPr>
            <a:xfrm>
              <a:off x="5160715" y="8305800"/>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Clustering</a:t>
              </a:r>
            </a:p>
          </p:txBody>
        </p:sp>
        <p:sp>
          <p:nvSpPr>
            <p:cNvPr id="248" name="Retângulo de cantos arredondados 247"/>
            <p:cNvSpPr/>
            <p:nvPr/>
          </p:nvSpPr>
          <p:spPr>
            <a:xfrm>
              <a:off x="5160790" y="4525845"/>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1" name="TextBox 45"/>
            <p:cNvSpPr txBox="1"/>
            <p:nvPr/>
          </p:nvSpPr>
          <p:spPr>
            <a:xfrm rot="10800000">
              <a:off x="5226874" y="4622487"/>
              <a:ext cx="2923880" cy="3095203"/>
            </a:xfrm>
            <a:prstGeom prst="rect">
              <a:avLst/>
            </a:prstGeom>
          </p:spPr>
          <p:txBody>
            <a:bodyPr lIns="37704" tIns="37704" rIns="37704" bIns="37704" rtlCol="0" anchor="ctr"/>
            <a:lstStyle/>
            <a:p>
              <a:pPr algn="ctr">
                <a:lnSpc>
                  <a:spcPts val="2659"/>
                </a:lnSpc>
              </a:pPr>
              <a:endParaRPr/>
            </a:p>
          </p:txBody>
        </p:sp>
        <p:grpSp>
          <p:nvGrpSpPr>
            <p:cNvPr id="287" name="Grupo 286"/>
            <p:cNvGrpSpPr/>
            <p:nvPr/>
          </p:nvGrpSpPr>
          <p:grpSpPr>
            <a:xfrm>
              <a:off x="5405582" y="6893627"/>
              <a:ext cx="2783046" cy="676800"/>
              <a:chOff x="5443455" y="6893627"/>
              <a:chExt cx="2783046" cy="676800"/>
            </a:xfrm>
          </p:grpSpPr>
          <p:sp>
            <p:nvSpPr>
              <p:cNvPr id="273" name="Retângulo 272"/>
              <p:cNvSpPr/>
              <p:nvPr/>
            </p:nvSpPr>
            <p:spPr>
              <a:xfrm>
                <a:off x="5443455" y="6893627"/>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8" name="Retângulo 277"/>
              <p:cNvSpPr/>
              <p:nvPr/>
            </p:nvSpPr>
            <p:spPr>
              <a:xfrm>
                <a:off x="7549701" y="6893627"/>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9" name="Retângulo 278"/>
              <p:cNvSpPr/>
              <p:nvPr/>
            </p:nvSpPr>
            <p:spPr>
              <a:xfrm>
                <a:off x="6145537" y="6893627"/>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0" name="Retângulo 279"/>
              <p:cNvSpPr/>
              <p:nvPr/>
            </p:nvSpPr>
            <p:spPr>
              <a:xfrm>
                <a:off x="6847619" y="6893627"/>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6" name="Grupo 285"/>
            <p:cNvGrpSpPr/>
            <p:nvPr/>
          </p:nvGrpSpPr>
          <p:grpSpPr>
            <a:xfrm>
              <a:off x="5412077" y="6177249"/>
              <a:ext cx="2770056" cy="676800"/>
              <a:chOff x="5415116" y="6193411"/>
              <a:chExt cx="2770056" cy="676800"/>
            </a:xfrm>
          </p:grpSpPr>
          <p:sp>
            <p:nvSpPr>
              <p:cNvPr id="268" name="Retângulo 267"/>
              <p:cNvSpPr/>
              <p:nvPr/>
            </p:nvSpPr>
            <p:spPr>
              <a:xfrm>
                <a:off x="7508372" y="6193411"/>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2" name="Retângulo 271"/>
              <p:cNvSpPr/>
              <p:nvPr/>
            </p:nvSpPr>
            <p:spPr>
              <a:xfrm>
                <a:off x="6810620" y="6193411"/>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7" name="Retângulo 276"/>
              <p:cNvSpPr/>
              <p:nvPr/>
            </p:nvSpPr>
            <p:spPr>
              <a:xfrm>
                <a:off x="6112868" y="6193411"/>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1" name="Retângulo 280"/>
              <p:cNvSpPr/>
              <p:nvPr/>
            </p:nvSpPr>
            <p:spPr>
              <a:xfrm>
                <a:off x="5415116" y="6193411"/>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5" name="Grupo 284"/>
            <p:cNvGrpSpPr/>
            <p:nvPr/>
          </p:nvGrpSpPr>
          <p:grpSpPr>
            <a:xfrm>
              <a:off x="5421838" y="5460872"/>
              <a:ext cx="2750534" cy="676800"/>
              <a:chOff x="5443455" y="5504715"/>
              <a:chExt cx="2750534" cy="676800"/>
            </a:xfrm>
          </p:grpSpPr>
          <p:sp>
            <p:nvSpPr>
              <p:cNvPr id="267" name="Retângulo 266"/>
              <p:cNvSpPr/>
              <p:nvPr/>
            </p:nvSpPr>
            <p:spPr>
              <a:xfrm>
                <a:off x="6134700" y="5504715"/>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1" name="Retângulo 270"/>
              <p:cNvSpPr/>
              <p:nvPr/>
            </p:nvSpPr>
            <p:spPr>
              <a:xfrm>
                <a:off x="7517189" y="5504715"/>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5" name="Retângulo 274"/>
              <p:cNvSpPr/>
              <p:nvPr/>
            </p:nvSpPr>
            <p:spPr>
              <a:xfrm>
                <a:off x="5443455" y="5504715"/>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2" name="Retângulo 281"/>
              <p:cNvSpPr/>
              <p:nvPr/>
            </p:nvSpPr>
            <p:spPr>
              <a:xfrm>
                <a:off x="6825945" y="5504715"/>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84" name="Grupo 283"/>
            <p:cNvGrpSpPr/>
            <p:nvPr/>
          </p:nvGrpSpPr>
          <p:grpSpPr>
            <a:xfrm>
              <a:off x="5431849" y="4744495"/>
              <a:ext cx="2730512" cy="676800"/>
              <a:chOff x="5469778" y="4744495"/>
              <a:chExt cx="2730512" cy="676800"/>
            </a:xfrm>
          </p:grpSpPr>
          <p:sp>
            <p:nvSpPr>
              <p:cNvPr id="266" name="Retângulo 265"/>
              <p:cNvSpPr/>
              <p:nvPr/>
            </p:nvSpPr>
            <p:spPr>
              <a:xfrm>
                <a:off x="5469778" y="4744495"/>
                <a:ext cx="676800" cy="676800"/>
              </a:xfrm>
              <a:prstGeom prst="rect">
                <a:avLst/>
              </a:prstGeom>
              <a:solidFill>
                <a:srgbClr val="7ED95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9" name="Retângulo 268"/>
              <p:cNvSpPr/>
              <p:nvPr/>
            </p:nvSpPr>
            <p:spPr>
              <a:xfrm>
                <a:off x="7523490" y="4744495"/>
                <a:ext cx="676800" cy="676800"/>
              </a:xfrm>
              <a:prstGeom prst="rect">
                <a:avLst/>
              </a:prstGeom>
              <a:solidFill>
                <a:srgbClr val="FC53B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0" name="Retângulo 269"/>
              <p:cNvSpPr/>
              <p:nvPr/>
            </p:nvSpPr>
            <p:spPr>
              <a:xfrm>
                <a:off x="6154349" y="4744495"/>
                <a:ext cx="676800" cy="676800"/>
              </a:xfrm>
              <a:prstGeom prst="rect">
                <a:avLst/>
              </a:prstGeom>
              <a:solidFill>
                <a:srgbClr val="FFDE5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3" name="Retângulo 282"/>
              <p:cNvSpPr/>
              <p:nvPr/>
            </p:nvSpPr>
            <p:spPr>
              <a:xfrm>
                <a:off x="6838920" y="4744495"/>
                <a:ext cx="676800" cy="676800"/>
              </a:xfrm>
              <a:prstGeom prst="rect">
                <a:avLst/>
              </a:prstGeom>
              <a:solidFill>
                <a:srgbClr val="3EA5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91" name="Group 9"/>
          <p:cNvGrpSpPr/>
          <p:nvPr/>
        </p:nvGrpSpPr>
        <p:grpSpPr>
          <a:xfrm>
            <a:off x="1028700" y="167276"/>
            <a:ext cx="10705819" cy="642349"/>
            <a:chOff x="0" y="0"/>
            <a:chExt cx="14274425" cy="856465"/>
          </a:xfrm>
        </p:grpSpPr>
        <p:grpSp>
          <p:nvGrpSpPr>
            <p:cNvPr id="210" name="Group 10"/>
            <p:cNvGrpSpPr/>
            <p:nvPr/>
          </p:nvGrpSpPr>
          <p:grpSpPr>
            <a:xfrm rot="5400000">
              <a:off x="3854095" y="-999210"/>
              <a:ext cx="856465" cy="2854885"/>
              <a:chOff x="0" y="0"/>
              <a:chExt cx="376296" cy="1254321"/>
            </a:xfrm>
          </p:grpSpPr>
          <p:sp>
            <p:nvSpPr>
              <p:cNvPr id="249"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250"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1"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232" name="Group 14"/>
            <p:cNvGrpSpPr/>
            <p:nvPr/>
          </p:nvGrpSpPr>
          <p:grpSpPr>
            <a:xfrm rot="5400000">
              <a:off x="6708980" y="-999210"/>
              <a:ext cx="856465" cy="2854885"/>
              <a:chOff x="0" y="0"/>
              <a:chExt cx="376296" cy="1254321"/>
            </a:xfrm>
          </p:grpSpPr>
          <p:sp>
            <p:nvSpPr>
              <p:cNvPr id="246"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247"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3"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234" name="Group 18"/>
            <p:cNvGrpSpPr/>
            <p:nvPr/>
          </p:nvGrpSpPr>
          <p:grpSpPr>
            <a:xfrm rot="5400000">
              <a:off x="9563865" y="-999210"/>
              <a:ext cx="856465" cy="2854885"/>
              <a:chOff x="0" y="0"/>
              <a:chExt cx="376296" cy="1254321"/>
            </a:xfrm>
          </p:grpSpPr>
          <p:sp>
            <p:nvSpPr>
              <p:cNvPr id="244"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45"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5"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236" name="Group 22"/>
            <p:cNvGrpSpPr/>
            <p:nvPr/>
          </p:nvGrpSpPr>
          <p:grpSpPr>
            <a:xfrm rot="5400000">
              <a:off x="12418750" y="-999210"/>
              <a:ext cx="856465" cy="2854885"/>
              <a:chOff x="0" y="0"/>
              <a:chExt cx="376296" cy="1254321"/>
            </a:xfrm>
          </p:grpSpPr>
          <p:sp>
            <p:nvSpPr>
              <p:cNvPr id="242"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243"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37"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238" name="Group 26"/>
            <p:cNvGrpSpPr/>
            <p:nvPr/>
          </p:nvGrpSpPr>
          <p:grpSpPr>
            <a:xfrm rot="5400000">
              <a:off x="999210" y="-999210"/>
              <a:ext cx="856465" cy="2854885"/>
              <a:chOff x="0" y="0"/>
              <a:chExt cx="501728" cy="1672428"/>
            </a:xfrm>
          </p:grpSpPr>
          <p:sp>
            <p:nvSpPr>
              <p:cNvPr id="240"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241"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239"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2000108"/>
            <a:ext cx="7359077" cy="7039117"/>
          </a:xfrm>
          <a:custGeom>
            <a:avLst/>
            <a:gdLst/>
            <a:ahLst/>
            <a:cxnLst/>
            <a:rect l="l" t="t" r="r" b="b"/>
            <a:pathLst>
              <a:path w="7359077" h="7039117">
                <a:moveTo>
                  <a:pt x="0" y="0"/>
                </a:moveTo>
                <a:lnTo>
                  <a:pt x="7359077" y="0"/>
                </a:lnTo>
                <a:lnTo>
                  <a:pt x="7359077" y="7039117"/>
                </a:lnTo>
                <a:lnTo>
                  <a:pt x="0" y="7039117"/>
                </a:lnTo>
                <a:lnTo>
                  <a:pt x="0" y="0"/>
                </a:lnTo>
                <a:close/>
              </a:path>
            </a:pathLst>
          </a:custGeom>
          <a:blipFill>
            <a:blip r:embed="rId3"/>
            <a:stretch>
              <a:fillRect/>
            </a:stretch>
          </a:blipFill>
        </p:spPr>
      </p:sp>
      <p:grpSp>
        <p:nvGrpSpPr>
          <p:cNvPr id="7" name="Group 7"/>
          <p:cNvGrpSpPr/>
          <p:nvPr/>
        </p:nvGrpSpPr>
        <p:grpSpPr>
          <a:xfrm>
            <a:off x="11620500" y="9296400"/>
            <a:ext cx="4161604" cy="952500"/>
            <a:chOff x="0" y="0"/>
            <a:chExt cx="5548806" cy="1270000"/>
          </a:xfrm>
        </p:grpSpPr>
        <p:sp>
          <p:nvSpPr>
            <p:cNvPr id="8" name="Freeform 8"/>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9" name="Freeform 9"/>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31" name="Freeform 31"/>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2" name="TextBox 3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34" name="TextBox 34"/>
          <p:cNvSpPr txBox="1"/>
          <p:nvPr/>
        </p:nvSpPr>
        <p:spPr>
          <a:xfrm>
            <a:off x="8864027" y="1904858"/>
            <a:ext cx="8395273" cy="57511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utilization of clustering to group different medicines and reduce the number of models has negatively impacted the prediction quality in the causal method. </a:t>
            </a:r>
          </a:p>
          <a:p>
            <a:pPr marL="604519" lvl="1" indent="-302260">
              <a:lnSpc>
                <a:spcPts val="4199"/>
              </a:lnSpc>
              <a:buFont typeface="Arial"/>
              <a:buChar char="•"/>
            </a:pPr>
            <a:r>
              <a:rPr lang="en-US" sz="2799" dirty="0">
                <a:solidFill>
                  <a:srgbClr val="14110F"/>
                </a:solidFill>
                <a:latin typeface="Roboto"/>
              </a:rPr>
              <a:t>This outcome can be attributed to the insufficient amount of data and the subdivision of already limited data into even smaller segments.</a:t>
            </a:r>
          </a:p>
          <a:p>
            <a:pPr marL="604519" lvl="1" indent="-302260">
              <a:lnSpc>
                <a:spcPts val="4199"/>
              </a:lnSpc>
              <a:buFont typeface="Arial"/>
              <a:buChar char="•"/>
            </a:pPr>
            <a:r>
              <a:rPr lang="en-US" sz="2799" dirty="0">
                <a:solidFill>
                  <a:srgbClr val="14110F"/>
                </a:solidFill>
                <a:latin typeface="Roboto"/>
              </a:rPr>
              <a:t>Some clusters exhibit favorable outcomes, but it's notable that different medicines within the same cluster do not yield positive results, exemplified by </a:t>
            </a:r>
            <a:r>
              <a:rPr lang="en-US" sz="2799" dirty="0">
                <a:solidFill>
                  <a:srgbClr val="14110F"/>
                </a:solidFill>
                <a:latin typeface="Roboto Bold"/>
              </a:rPr>
              <a:t>Cluster 1</a:t>
            </a:r>
            <a:r>
              <a:rPr lang="en-US" sz="2799" dirty="0">
                <a:solidFill>
                  <a:srgbClr val="14110F"/>
                </a:solidFill>
                <a:latin typeface="Roboto"/>
              </a:rPr>
              <a:t>.</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17</a:t>
              </a:r>
            </a:p>
          </p:txBody>
        </p:sp>
      </p:grpSp>
      <p:grpSp>
        <p:nvGrpSpPr>
          <p:cNvPr id="38" name="Group 9"/>
          <p:cNvGrpSpPr/>
          <p:nvPr/>
        </p:nvGrpSpPr>
        <p:grpSpPr>
          <a:xfrm>
            <a:off x="1028700" y="167276"/>
            <a:ext cx="10705819" cy="642349"/>
            <a:chOff x="0" y="0"/>
            <a:chExt cx="14274425" cy="856465"/>
          </a:xfrm>
        </p:grpSpPr>
        <p:grpSp>
          <p:nvGrpSpPr>
            <p:cNvPr id="39" name="Group 10"/>
            <p:cNvGrpSpPr/>
            <p:nvPr/>
          </p:nvGrpSpPr>
          <p:grpSpPr>
            <a:xfrm rot="5400000">
              <a:off x="3854095" y="-999210"/>
              <a:ext cx="856465" cy="2854885"/>
              <a:chOff x="0" y="0"/>
              <a:chExt cx="376296" cy="1254321"/>
            </a:xfrm>
          </p:grpSpPr>
          <p:sp>
            <p:nvSpPr>
              <p:cNvPr id="5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1" name="Group 14"/>
            <p:cNvGrpSpPr/>
            <p:nvPr/>
          </p:nvGrpSpPr>
          <p:grpSpPr>
            <a:xfrm rot="5400000">
              <a:off x="6708980" y="-999210"/>
              <a:ext cx="856465" cy="2854885"/>
              <a:chOff x="0" y="0"/>
              <a:chExt cx="376296" cy="1254321"/>
            </a:xfrm>
          </p:grpSpPr>
          <p:sp>
            <p:nvSpPr>
              <p:cNvPr id="5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3" name="Group 18"/>
            <p:cNvGrpSpPr/>
            <p:nvPr/>
          </p:nvGrpSpPr>
          <p:grpSpPr>
            <a:xfrm rot="5400000">
              <a:off x="9563865" y="-999210"/>
              <a:ext cx="856465" cy="2854885"/>
              <a:chOff x="0" y="0"/>
              <a:chExt cx="376296" cy="1254321"/>
            </a:xfrm>
          </p:grpSpPr>
          <p:sp>
            <p:nvSpPr>
              <p:cNvPr id="5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5" name="Group 22"/>
            <p:cNvGrpSpPr/>
            <p:nvPr/>
          </p:nvGrpSpPr>
          <p:grpSpPr>
            <a:xfrm rot="5400000">
              <a:off x="12418750" y="-999210"/>
              <a:ext cx="856465" cy="2854885"/>
              <a:chOff x="0" y="0"/>
              <a:chExt cx="376296" cy="1254321"/>
            </a:xfrm>
          </p:grpSpPr>
          <p:sp>
            <p:nvSpPr>
              <p:cNvPr id="5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7" name="Group 26"/>
            <p:cNvGrpSpPr/>
            <p:nvPr/>
          </p:nvGrpSpPr>
          <p:grpSpPr>
            <a:xfrm rot="5400000">
              <a:off x="999210" y="-999210"/>
              <a:ext cx="856465" cy="2854885"/>
              <a:chOff x="0" y="0"/>
              <a:chExt cx="501728" cy="1672428"/>
            </a:xfrm>
          </p:grpSpPr>
          <p:sp>
            <p:nvSpPr>
              <p:cNvPr id="4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551233" y="8870247"/>
            <a:ext cx="10736767" cy="1428750"/>
          </a:xfrm>
          <a:prstGeom prst="rect">
            <a:avLst/>
          </a:prstGeom>
          <a:solidFill>
            <a:srgbClr val="E6327E"/>
          </a:solidFill>
        </p:spPr>
      </p:sp>
      <p:grpSp>
        <p:nvGrpSpPr>
          <p:cNvPr id="3" name="Group 3"/>
          <p:cNvGrpSpPr>
            <a:grpSpLocks noChangeAspect="1"/>
          </p:cNvGrpSpPr>
          <p:nvPr/>
        </p:nvGrpSpPr>
        <p:grpSpPr>
          <a:xfrm>
            <a:off x="-1838737" y="1342858"/>
            <a:ext cx="9389970" cy="9389970"/>
            <a:chOff x="0" y="0"/>
            <a:chExt cx="6350000" cy="6350000"/>
          </a:xfrm>
        </p:grpSpPr>
        <p:sp>
          <p:nvSpPr>
            <p:cNvPr id="4" name="Freeform 4"/>
            <p:cNvSpPr/>
            <p:nvPr/>
          </p:nvSpPr>
          <p:spPr>
            <a:xfrm flipH="1">
              <a:off x="0" y="0"/>
              <a:ext cx="6350000" cy="6351270"/>
            </a:xfrm>
            <a:custGeom>
              <a:avLst/>
              <a:gdLst/>
              <a:ahLst/>
              <a:cxnLst/>
              <a:rect l="l" t="t" r="r" b="b"/>
              <a:pathLst>
                <a:path w="6350000" h="6351270">
                  <a:moveTo>
                    <a:pt x="6350000" y="5955030"/>
                  </a:moveTo>
                  <a:lnTo>
                    <a:pt x="6350000" y="394970"/>
                  </a:lnTo>
                  <a:cubicBezTo>
                    <a:pt x="6350000" y="176530"/>
                    <a:pt x="6173470" y="0"/>
                    <a:pt x="5955030" y="0"/>
                  </a:cubicBezTo>
                  <a:lnTo>
                    <a:pt x="393700" y="0"/>
                  </a:lnTo>
                  <a:cubicBezTo>
                    <a:pt x="176530" y="0"/>
                    <a:pt x="0" y="176530"/>
                    <a:pt x="0" y="394970"/>
                  </a:cubicBezTo>
                  <a:cubicBezTo>
                    <a:pt x="0" y="394970"/>
                    <a:pt x="0" y="394970"/>
                    <a:pt x="0" y="394970"/>
                  </a:cubicBezTo>
                  <a:lnTo>
                    <a:pt x="0" y="5956300"/>
                  </a:lnTo>
                  <a:cubicBezTo>
                    <a:pt x="0" y="6174740"/>
                    <a:pt x="176530" y="6351270"/>
                    <a:pt x="394970" y="6351270"/>
                  </a:cubicBezTo>
                  <a:lnTo>
                    <a:pt x="394970" y="6351270"/>
                  </a:lnTo>
                  <a:lnTo>
                    <a:pt x="5955030" y="6351270"/>
                  </a:lnTo>
                  <a:cubicBezTo>
                    <a:pt x="6173470" y="6350000"/>
                    <a:pt x="6350000" y="6173470"/>
                    <a:pt x="6350000" y="5955030"/>
                  </a:cubicBezTo>
                  <a:cubicBezTo>
                    <a:pt x="6350000" y="5955030"/>
                    <a:pt x="6350000" y="5955030"/>
                    <a:pt x="6350000" y="5955030"/>
                  </a:cubicBezTo>
                  <a:close/>
                </a:path>
              </a:pathLst>
            </a:custGeom>
            <a:blipFill>
              <a:blip r:embed="rId2"/>
              <a:stretch>
                <a:fillRect l="-43913"/>
              </a:stretch>
            </a:blipFill>
          </p:spPr>
        </p:sp>
      </p:grpSp>
      <p:sp>
        <p:nvSpPr>
          <p:cNvPr id="5" name="AutoShape 5"/>
          <p:cNvSpPr/>
          <p:nvPr/>
        </p:nvSpPr>
        <p:spPr>
          <a:xfrm>
            <a:off x="8408818" y="4663563"/>
            <a:ext cx="8181304" cy="0"/>
          </a:xfrm>
          <a:prstGeom prst="line">
            <a:avLst/>
          </a:prstGeom>
          <a:ln w="9525" cap="rnd">
            <a:solidFill>
              <a:srgbClr val="1754F1"/>
            </a:solidFill>
            <a:prstDash val="solid"/>
            <a:headEnd type="none" w="sm" len="sm"/>
            <a:tailEnd type="none" w="sm" len="sm"/>
          </a:ln>
        </p:spPr>
      </p:sp>
      <p:sp>
        <p:nvSpPr>
          <p:cNvPr id="6" name="AutoShape 6"/>
          <p:cNvSpPr/>
          <p:nvPr/>
        </p:nvSpPr>
        <p:spPr>
          <a:xfrm>
            <a:off x="8408818" y="5715640"/>
            <a:ext cx="8181304" cy="0"/>
          </a:xfrm>
          <a:prstGeom prst="line">
            <a:avLst/>
          </a:prstGeom>
          <a:ln w="9525" cap="rnd">
            <a:solidFill>
              <a:srgbClr val="1754F1"/>
            </a:solidFill>
            <a:prstDash val="solid"/>
            <a:headEnd type="none" w="sm" len="sm"/>
            <a:tailEnd type="none" w="sm" len="sm"/>
          </a:ln>
        </p:spPr>
      </p:sp>
      <p:sp>
        <p:nvSpPr>
          <p:cNvPr id="7" name="AutoShape 7"/>
          <p:cNvSpPr/>
          <p:nvPr/>
        </p:nvSpPr>
        <p:spPr>
          <a:xfrm>
            <a:off x="8408818" y="6767717"/>
            <a:ext cx="8181304" cy="0"/>
          </a:xfrm>
          <a:prstGeom prst="line">
            <a:avLst/>
          </a:prstGeom>
          <a:ln w="9525" cap="rnd">
            <a:solidFill>
              <a:srgbClr val="1754F1"/>
            </a:solidFill>
            <a:prstDash val="solid"/>
            <a:headEnd type="none" w="sm" len="sm"/>
            <a:tailEnd type="none" w="sm" len="sm"/>
          </a:ln>
        </p:spPr>
      </p:sp>
      <p:sp>
        <p:nvSpPr>
          <p:cNvPr id="8" name="TextBox 8"/>
          <p:cNvSpPr txBox="1"/>
          <p:nvPr/>
        </p:nvSpPr>
        <p:spPr>
          <a:xfrm>
            <a:off x="8408818" y="1834778"/>
            <a:ext cx="8181304" cy="1165860"/>
          </a:xfrm>
          <a:prstGeom prst="rect">
            <a:avLst/>
          </a:prstGeom>
        </p:spPr>
        <p:txBody>
          <a:bodyPr lIns="0" tIns="0" rIns="0" bIns="0" rtlCol="0" anchor="t">
            <a:spAutoFit/>
          </a:bodyPr>
          <a:lstStyle/>
          <a:p>
            <a:pPr marL="0" lvl="0" indent="0">
              <a:lnSpc>
                <a:spcPts val="9360"/>
              </a:lnSpc>
              <a:spcBef>
                <a:spcPct val="0"/>
              </a:spcBef>
            </a:pPr>
            <a:r>
              <a:rPr lang="en-US" sz="7200" spc="-72">
                <a:solidFill>
                  <a:srgbClr val="000000"/>
                </a:solidFill>
                <a:latin typeface="Roboto"/>
              </a:rPr>
              <a:t>Summary</a:t>
            </a:r>
          </a:p>
        </p:txBody>
      </p:sp>
      <p:sp>
        <p:nvSpPr>
          <p:cNvPr id="9" name="TextBox 9"/>
          <p:cNvSpPr txBox="1"/>
          <p:nvPr/>
        </p:nvSpPr>
        <p:spPr>
          <a:xfrm>
            <a:off x="9810750" y="3828914"/>
            <a:ext cx="6429375" cy="538609"/>
          </a:xfrm>
          <a:prstGeom prst="rect">
            <a:avLst/>
          </a:prstGeom>
        </p:spPr>
        <p:txBody>
          <a:bodyPr lIns="0" tIns="0" rIns="0" bIns="0" rtlCol="0" anchor="t">
            <a:spAutoFit/>
          </a:bodyPr>
          <a:lstStyle/>
          <a:p>
            <a:pPr>
              <a:lnSpc>
                <a:spcPts val="4201"/>
              </a:lnSpc>
            </a:pPr>
            <a:r>
              <a:rPr lang="en-US" sz="2801" dirty="0">
                <a:solidFill>
                  <a:srgbClr val="14110F"/>
                </a:solidFill>
                <a:latin typeface="Roboto"/>
              </a:rPr>
              <a:t>Context and </a:t>
            </a:r>
            <a:r>
              <a:rPr lang="en-US" sz="2801" dirty="0" smtClean="0">
                <a:solidFill>
                  <a:srgbClr val="14110F"/>
                </a:solidFill>
                <a:latin typeface="Roboto"/>
              </a:rPr>
              <a:t>methodology   (5 </a:t>
            </a:r>
            <a:r>
              <a:rPr lang="en-US" sz="2801" dirty="0">
                <a:solidFill>
                  <a:srgbClr val="14110F"/>
                </a:solidFill>
                <a:latin typeface="Roboto"/>
              </a:rPr>
              <a:t>minutes)</a:t>
            </a:r>
          </a:p>
        </p:txBody>
      </p:sp>
      <p:sp>
        <p:nvSpPr>
          <p:cNvPr id="10" name="TextBox 10"/>
          <p:cNvSpPr txBox="1"/>
          <p:nvPr/>
        </p:nvSpPr>
        <p:spPr>
          <a:xfrm>
            <a:off x="9810750" y="4880991"/>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Clustering   (5 </a:t>
            </a:r>
            <a:r>
              <a:rPr lang="en-US" sz="2801" dirty="0">
                <a:solidFill>
                  <a:srgbClr val="14110F"/>
                </a:solidFill>
                <a:latin typeface="Roboto"/>
              </a:rPr>
              <a:t>minutes)</a:t>
            </a:r>
          </a:p>
        </p:txBody>
      </p:sp>
      <p:sp>
        <p:nvSpPr>
          <p:cNvPr id="11" name="TextBox 11"/>
          <p:cNvSpPr txBox="1"/>
          <p:nvPr/>
        </p:nvSpPr>
        <p:spPr>
          <a:xfrm>
            <a:off x="9810750" y="5933068"/>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Forecasting   (5 </a:t>
            </a:r>
            <a:r>
              <a:rPr lang="en-US" sz="2801" dirty="0">
                <a:solidFill>
                  <a:srgbClr val="14110F"/>
                </a:solidFill>
                <a:latin typeface="Roboto"/>
              </a:rPr>
              <a:t>minutes)</a:t>
            </a:r>
          </a:p>
        </p:txBody>
      </p:sp>
      <p:sp>
        <p:nvSpPr>
          <p:cNvPr id="12" name="TextBox 12"/>
          <p:cNvSpPr txBox="1"/>
          <p:nvPr/>
        </p:nvSpPr>
        <p:spPr>
          <a:xfrm>
            <a:off x="9810750" y="6985146"/>
            <a:ext cx="6429375" cy="538609"/>
          </a:xfrm>
          <a:prstGeom prst="rect">
            <a:avLst/>
          </a:prstGeom>
        </p:spPr>
        <p:txBody>
          <a:bodyPr lIns="0" tIns="0" rIns="0" bIns="0" rtlCol="0" anchor="t">
            <a:spAutoFit/>
          </a:bodyPr>
          <a:lstStyle/>
          <a:p>
            <a:pPr>
              <a:lnSpc>
                <a:spcPts val="4201"/>
              </a:lnSpc>
            </a:pPr>
            <a:r>
              <a:rPr lang="en-US" sz="2801" dirty="0" smtClean="0">
                <a:solidFill>
                  <a:srgbClr val="14110F"/>
                </a:solidFill>
                <a:latin typeface="Roboto"/>
              </a:rPr>
              <a:t>Conclusion   (5 </a:t>
            </a:r>
            <a:r>
              <a:rPr lang="en-US" sz="2801" dirty="0">
                <a:solidFill>
                  <a:srgbClr val="14110F"/>
                </a:solidFill>
                <a:latin typeface="Roboto"/>
              </a:rPr>
              <a:t>minutes)</a:t>
            </a:r>
          </a:p>
        </p:txBody>
      </p:sp>
      <p:sp>
        <p:nvSpPr>
          <p:cNvPr id="13" name="TextBox 13"/>
          <p:cNvSpPr txBox="1"/>
          <p:nvPr/>
        </p:nvSpPr>
        <p:spPr>
          <a:xfrm>
            <a:off x="8408818" y="3828914"/>
            <a:ext cx="1424931" cy="531495"/>
          </a:xfrm>
          <a:prstGeom prst="rect">
            <a:avLst/>
          </a:prstGeom>
        </p:spPr>
        <p:txBody>
          <a:bodyPr lIns="0" tIns="0" rIns="0" bIns="0" rtlCol="0" anchor="t">
            <a:spAutoFit/>
          </a:bodyPr>
          <a:lstStyle/>
          <a:p>
            <a:pPr marL="0" lvl="0" indent="0">
              <a:lnSpc>
                <a:spcPts val="4200"/>
              </a:lnSpc>
            </a:pPr>
            <a:r>
              <a:rPr lang="en-US" sz="2800" spc="-84" dirty="0">
                <a:solidFill>
                  <a:srgbClr val="E6327E"/>
                </a:solidFill>
                <a:latin typeface="Roboto Bold"/>
              </a:rPr>
              <a:t>1</a:t>
            </a:r>
          </a:p>
        </p:txBody>
      </p:sp>
      <p:sp>
        <p:nvSpPr>
          <p:cNvPr id="14" name="TextBox 14"/>
          <p:cNvSpPr txBox="1"/>
          <p:nvPr/>
        </p:nvSpPr>
        <p:spPr>
          <a:xfrm>
            <a:off x="8408818" y="4880991"/>
            <a:ext cx="1424931" cy="531495"/>
          </a:xfrm>
          <a:prstGeom prst="rect">
            <a:avLst/>
          </a:prstGeom>
        </p:spPr>
        <p:txBody>
          <a:bodyPr lIns="0" tIns="0" rIns="0" bIns="0" rtlCol="0" anchor="t">
            <a:spAutoFit/>
          </a:bodyPr>
          <a:lstStyle/>
          <a:p>
            <a:pPr marL="0" lvl="0" indent="0">
              <a:lnSpc>
                <a:spcPts val="4200"/>
              </a:lnSpc>
            </a:pPr>
            <a:r>
              <a:rPr lang="en-US" sz="2800" spc="-84" dirty="0">
                <a:solidFill>
                  <a:srgbClr val="F11793"/>
                </a:solidFill>
                <a:latin typeface="Roboto Bold"/>
              </a:rPr>
              <a:t>2</a:t>
            </a:r>
          </a:p>
        </p:txBody>
      </p:sp>
      <p:sp>
        <p:nvSpPr>
          <p:cNvPr id="15" name="TextBox 15"/>
          <p:cNvSpPr txBox="1"/>
          <p:nvPr/>
        </p:nvSpPr>
        <p:spPr>
          <a:xfrm>
            <a:off x="8408818" y="5933069"/>
            <a:ext cx="1424931" cy="531495"/>
          </a:xfrm>
          <a:prstGeom prst="rect">
            <a:avLst/>
          </a:prstGeom>
        </p:spPr>
        <p:txBody>
          <a:bodyPr lIns="0" tIns="0" rIns="0" bIns="0" rtlCol="0" anchor="t">
            <a:spAutoFit/>
          </a:bodyPr>
          <a:lstStyle/>
          <a:p>
            <a:pPr marL="0" lvl="0" indent="0">
              <a:lnSpc>
                <a:spcPts val="4200"/>
              </a:lnSpc>
            </a:pPr>
            <a:r>
              <a:rPr lang="en-US" sz="2800" spc="-84">
                <a:solidFill>
                  <a:srgbClr val="F11793"/>
                </a:solidFill>
                <a:latin typeface="Roboto Bold"/>
              </a:rPr>
              <a:t>3</a:t>
            </a:r>
          </a:p>
        </p:txBody>
      </p:sp>
      <p:sp>
        <p:nvSpPr>
          <p:cNvPr id="16" name="TextBox 16"/>
          <p:cNvSpPr txBox="1"/>
          <p:nvPr/>
        </p:nvSpPr>
        <p:spPr>
          <a:xfrm>
            <a:off x="8408818" y="6985146"/>
            <a:ext cx="1424931" cy="531495"/>
          </a:xfrm>
          <a:prstGeom prst="rect">
            <a:avLst/>
          </a:prstGeom>
        </p:spPr>
        <p:txBody>
          <a:bodyPr lIns="0" tIns="0" rIns="0" bIns="0" rtlCol="0" anchor="t">
            <a:spAutoFit/>
          </a:bodyPr>
          <a:lstStyle/>
          <a:p>
            <a:pPr marL="0" lvl="0" indent="0">
              <a:lnSpc>
                <a:spcPts val="4200"/>
              </a:lnSpc>
            </a:pPr>
            <a:r>
              <a:rPr lang="en-US" sz="2800" spc="-84">
                <a:solidFill>
                  <a:srgbClr val="F11793"/>
                </a:solidFill>
                <a:latin typeface="Roboto Bold"/>
              </a:rPr>
              <a:t>4</a:t>
            </a:r>
          </a:p>
        </p:txBody>
      </p:sp>
      <p:sp>
        <p:nvSpPr>
          <p:cNvPr id="17" name="TextBox 17"/>
          <p:cNvSpPr txBox="1"/>
          <p:nvPr/>
        </p:nvSpPr>
        <p:spPr>
          <a:xfrm>
            <a:off x="8408818" y="9054657"/>
            <a:ext cx="8850482" cy="981258"/>
          </a:xfrm>
          <a:prstGeom prst="rect">
            <a:avLst/>
          </a:prstGeom>
        </p:spPr>
        <p:txBody>
          <a:bodyPr lIns="0" tIns="0" rIns="0" bIns="0" rtlCol="0" anchor="t">
            <a:spAutoFit/>
          </a:bodyPr>
          <a:lstStyle/>
          <a:p>
            <a:pPr algn="ctr">
              <a:lnSpc>
                <a:spcPts val="3953"/>
              </a:lnSpc>
            </a:pPr>
            <a:r>
              <a:rPr lang="en-US" sz="2824">
                <a:solidFill>
                  <a:srgbClr val="FFFFFF"/>
                </a:solidFill>
                <a:latin typeface="Roboto Bold"/>
              </a:rPr>
              <a:t>Author: Douglas MACHADO</a:t>
            </a:r>
          </a:p>
          <a:p>
            <a:pPr algn="ctr">
              <a:lnSpc>
                <a:spcPts val="3953"/>
              </a:lnSpc>
            </a:pPr>
            <a:r>
              <a:rPr lang="en-US" sz="2824">
                <a:solidFill>
                  <a:srgbClr val="FFFFFF"/>
                </a:solidFill>
                <a:latin typeface="Roboto Bold"/>
              </a:rPr>
              <a:t>Supervisors: Gülgün ALPAN | Zakaria YAHOUNI </a:t>
            </a:r>
          </a:p>
        </p:txBody>
      </p:sp>
      <p:grpSp>
        <p:nvGrpSpPr>
          <p:cNvPr id="18" name="Group 18"/>
          <p:cNvGrpSpPr/>
          <p:nvPr/>
        </p:nvGrpSpPr>
        <p:grpSpPr>
          <a:xfrm>
            <a:off x="13046944" y="1028700"/>
            <a:ext cx="4161604" cy="952500"/>
            <a:chOff x="0" y="0"/>
            <a:chExt cx="5548806" cy="1270000"/>
          </a:xfrm>
        </p:grpSpPr>
        <p:sp>
          <p:nvSpPr>
            <p:cNvPr id="19" name="Freeform 1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20" name="Freeform 2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950" y="2000108"/>
            <a:ext cx="5914399" cy="7258192"/>
          </a:xfrm>
          <a:custGeom>
            <a:avLst/>
            <a:gdLst/>
            <a:ahLst/>
            <a:cxnLst/>
            <a:rect l="l" t="t" r="r" b="b"/>
            <a:pathLst>
              <a:path w="5914399" h="7258192">
                <a:moveTo>
                  <a:pt x="0" y="0"/>
                </a:moveTo>
                <a:lnTo>
                  <a:pt x="5914399" y="0"/>
                </a:lnTo>
                <a:lnTo>
                  <a:pt x="5914399" y="7258192"/>
                </a:lnTo>
                <a:lnTo>
                  <a:pt x="0" y="7258192"/>
                </a:lnTo>
                <a:lnTo>
                  <a:pt x="0" y="0"/>
                </a:lnTo>
                <a:close/>
              </a:path>
            </a:pathLst>
          </a:custGeom>
          <a:blipFill>
            <a:blip r:embed="rId2"/>
            <a:stretch>
              <a:fillRect/>
            </a:stretch>
          </a:blipFill>
        </p:spPr>
      </p:sp>
      <p:sp>
        <p:nvSpPr>
          <p:cNvPr id="24" name="Freeform 24"/>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5" name="TextBox 25"/>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grpSp>
        <p:nvGrpSpPr>
          <p:cNvPr id="30" name="Group 30"/>
          <p:cNvGrpSpPr/>
          <p:nvPr/>
        </p:nvGrpSpPr>
        <p:grpSpPr>
          <a:xfrm>
            <a:off x="11620500" y="9296400"/>
            <a:ext cx="4161604" cy="952500"/>
            <a:chOff x="0" y="0"/>
            <a:chExt cx="5548806" cy="1270000"/>
          </a:xfrm>
        </p:grpSpPr>
        <p:sp>
          <p:nvSpPr>
            <p:cNvPr id="31" name="Freeform 3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32" name="Freeform 3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33" name="Freeform 33"/>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4" name="TextBox 34"/>
          <p:cNvSpPr txBox="1"/>
          <p:nvPr/>
        </p:nvSpPr>
        <p:spPr>
          <a:xfrm>
            <a:off x="7419349" y="1904858"/>
            <a:ext cx="9839951" cy="36556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Employing clustering on the time series dataset for forecasting did not yield the anticipated improvement in MAPE scores when compared to the baseline.</a:t>
            </a:r>
          </a:p>
          <a:p>
            <a:pPr marL="604519" lvl="1" indent="-302260">
              <a:lnSpc>
                <a:spcPts val="4199"/>
              </a:lnSpc>
              <a:buFont typeface="Arial"/>
              <a:buChar char="•"/>
            </a:pPr>
            <a:r>
              <a:rPr lang="en-US" sz="2799" dirty="0">
                <a:solidFill>
                  <a:srgbClr val="14110F"/>
                </a:solidFill>
                <a:latin typeface="Roboto"/>
              </a:rPr>
              <a:t>While the scores obtained through this approach are superior to those of the causal method, they remain unacceptable due to the unique characteristics of the problem.</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18</a:t>
              </a:r>
            </a:p>
          </p:txBody>
        </p:sp>
      </p:grpSp>
      <p:grpSp>
        <p:nvGrpSpPr>
          <p:cNvPr id="38" name="Group 9"/>
          <p:cNvGrpSpPr/>
          <p:nvPr/>
        </p:nvGrpSpPr>
        <p:grpSpPr>
          <a:xfrm>
            <a:off x="1028700" y="167276"/>
            <a:ext cx="10705819" cy="642349"/>
            <a:chOff x="0" y="0"/>
            <a:chExt cx="14274425" cy="856465"/>
          </a:xfrm>
        </p:grpSpPr>
        <p:grpSp>
          <p:nvGrpSpPr>
            <p:cNvPr id="39" name="Group 10"/>
            <p:cNvGrpSpPr/>
            <p:nvPr/>
          </p:nvGrpSpPr>
          <p:grpSpPr>
            <a:xfrm rot="5400000">
              <a:off x="3854095" y="-999210"/>
              <a:ext cx="856465" cy="2854885"/>
              <a:chOff x="0" y="0"/>
              <a:chExt cx="376296" cy="1254321"/>
            </a:xfrm>
          </p:grpSpPr>
          <p:sp>
            <p:nvSpPr>
              <p:cNvPr id="5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1" name="Group 14"/>
            <p:cNvGrpSpPr/>
            <p:nvPr/>
          </p:nvGrpSpPr>
          <p:grpSpPr>
            <a:xfrm rot="5400000">
              <a:off x="6708980" y="-999210"/>
              <a:ext cx="856465" cy="2854885"/>
              <a:chOff x="0" y="0"/>
              <a:chExt cx="376296" cy="1254321"/>
            </a:xfrm>
          </p:grpSpPr>
          <p:sp>
            <p:nvSpPr>
              <p:cNvPr id="5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3" name="Group 18"/>
            <p:cNvGrpSpPr/>
            <p:nvPr/>
          </p:nvGrpSpPr>
          <p:grpSpPr>
            <a:xfrm rot="5400000">
              <a:off x="9563865" y="-999210"/>
              <a:ext cx="856465" cy="2854885"/>
              <a:chOff x="0" y="0"/>
              <a:chExt cx="376296" cy="1254321"/>
            </a:xfrm>
          </p:grpSpPr>
          <p:sp>
            <p:nvSpPr>
              <p:cNvPr id="5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5" name="Group 22"/>
            <p:cNvGrpSpPr/>
            <p:nvPr/>
          </p:nvGrpSpPr>
          <p:grpSpPr>
            <a:xfrm rot="5400000">
              <a:off x="12418750" y="-999210"/>
              <a:ext cx="856465" cy="2854885"/>
              <a:chOff x="0" y="0"/>
              <a:chExt cx="376296" cy="1254321"/>
            </a:xfrm>
          </p:grpSpPr>
          <p:sp>
            <p:nvSpPr>
              <p:cNvPr id="5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7" name="Group 26"/>
            <p:cNvGrpSpPr/>
            <p:nvPr/>
          </p:nvGrpSpPr>
          <p:grpSpPr>
            <a:xfrm rot="5400000">
              <a:off x="999210" y="-999210"/>
              <a:ext cx="856465" cy="2854885"/>
              <a:chOff x="0" y="0"/>
              <a:chExt cx="501728" cy="1672428"/>
            </a:xfrm>
          </p:grpSpPr>
          <p:sp>
            <p:nvSpPr>
              <p:cNvPr id="4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4" name="TextBox 2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grpSp>
        <p:nvGrpSpPr>
          <p:cNvPr id="29" name="Group 29"/>
          <p:cNvGrpSpPr/>
          <p:nvPr/>
        </p:nvGrpSpPr>
        <p:grpSpPr>
          <a:xfrm>
            <a:off x="11620500" y="9296400"/>
            <a:ext cx="4161604" cy="952500"/>
            <a:chOff x="0" y="0"/>
            <a:chExt cx="5548806" cy="1270000"/>
          </a:xfrm>
        </p:grpSpPr>
        <p:sp>
          <p:nvSpPr>
            <p:cNvPr id="30" name="Freeform 3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31" name="Freeform 3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32" name="Freeform 32"/>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3" name="TextBox 33"/>
          <p:cNvSpPr txBox="1"/>
          <p:nvPr/>
        </p:nvSpPr>
        <p:spPr>
          <a:xfrm>
            <a:off x="1570649" y="2247900"/>
            <a:ext cx="11406026" cy="6798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In general, the results using clustering techniques are not good and can’t replace the techniques of forecasting by medicine</a:t>
            </a:r>
          </a:p>
          <a:p>
            <a:pPr marL="604519" lvl="1" indent="-302260">
              <a:lnSpc>
                <a:spcPts val="4199"/>
              </a:lnSpc>
              <a:buFont typeface="Arial"/>
              <a:buChar char="•"/>
            </a:pPr>
            <a:r>
              <a:rPr lang="en-US" sz="2799" dirty="0">
                <a:solidFill>
                  <a:srgbClr val="14110F"/>
                </a:solidFill>
                <a:latin typeface="Roboto"/>
              </a:rPr>
              <a:t>The main hypothesis for the poor results is the lack of data present in the dataset.</a:t>
            </a:r>
          </a:p>
          <a:p>
            <a:pPr marL="604519" lvl="1" indent="-302260">
              <a:lnSpc>
                <a:spcPts val="4199"/>
              </a:lnSpc>
              <a:buFont typeface="Arial"/>
              <a:buChar char="•"/>
            </a:pPr>
            <a:r>
              <a:rPr lang="en-US" sz="2799" dirty="0">
                <a:solidFill>
                  <a:srgbClr val="14110F"/>
                </a:solidFill>
                <a:latin typeface="Roboto"/>
              </a:rPr>
              <a:t>Taking, for example, the data points presented in the previous sections where there are 8 registered points that are not zero, if the medicine is split into 4 clusters, the best scenario would be 2 data points for each cluster, the worst, one cluster with 5 data points, and the others with 1, making it impossible to conduct effective training and evaluation tests with the forecasting models.</a:t>
            </a:r>
          </a:p>
          <a:p>
            <a:pPr marL="604519" lvl="1" indent="-302260">
              <a:lnSpc>
                <a:spcPts val="4199"/>
              </a:lnSpc>
              <a:buFont typeface="Arial"/>
              <a:buChar char="•"/>
            </a:pPr>
            <a:r>
              <a:rPr lang="en-US" sz="2799" dirty="0">
                <a:solidFill>
                  <a:srgbClr val="14110F"/>
                </a:solidFill>
                <a:latin typeface="Roboto"/>
              </a:rPr>
              <a:t>Taking this into consideration, one way to solve this problem would be to identify similarities in the entire time series, where we could create pairs of medicines and test them together.</a:t>
            </a:r>
          </a:p>
        </p:txBody>
      </p:sp>
      <p:grpSp>
        <p:nvGrpSpPr>
          <p:cNvPr id="92" name="Grupo 91"/>
          <p:cNvGrpSpPr/>
          <p:nvPr/>
        </p:nvGrpSpPr>
        <p:grpSpPr>
          <a:xfrm>
            <a:off x="14054080" y="4503420"/>
            <a:ext cx="3205220" cy="3699510"/>
            <a:chOff x="14054080" y="4503420"/>
            <a:chExt cx="3205220" cy="3699510"/>
          </a:xfrm>
        </p:grpSpPr>
        <p:grpSp>
          <p:nvGrpSpPr>
            <p:cNvPr id="34" name="Group 34"/>
            <p:cNvGrpSpPr/>
            <p:nvPr/>
          </p:nvGrpSpPr>
          <p:grpSpPr>
            <a:xfrm>
              <a:off x="14054080" y="4503420"/>
              <a:ext cx="665602" cy="2762250"/>
              <a:chOff x="0" y="0"/>
              <a:chExt cx="887470" cy="3683000"/>
            </a:xfrm>
          </p:grpSpPr>
          <p:grpSp>
            <p:nvGrpSpPr>
              <p:cNvPr id="35" name="Group 35"/>
              <p:cNvGrpSpPr/>
              <p:nvPr/>
            </p:nvGrpSpPr>
            <p:grpSpPr>
              <a:xfrm>
                <a:off x="0" y="0"/>
                <a:ext cx="887470" cy="887470"/>
                <a:chOff x="0" y="0"/>
                <a:chExt cx="250864" cy="250864"/>
              </a:xfrm>
            </p:grpSpPr>
            <p:sp>
              <p:nvSpPr>
                <p:cNvPr id="36" name="Freeform 36"/>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37" name="TextBox 37"/>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Bold"/>
                    </a:rPr>
                    <a:t>1</a:t>
                  </a:r>
                </a:p>
              </p:txBody>
            </p:sp>
          </p:grpSp>
          <p:grpSp>
            <p:nvGrpSpPr>
              <p:cNvPr id="38" name="Group 38"/>
              <p:cNvGrpSpPr/>
              <p:nvPr/>
            </p:nvGrpSpPr>
            <p:grpSpPr>
              <a:xfrm>
                <a:off x="0" y="931843"/>
                <a:ext cx="887470" cy="887470"/>
                <a:chOff x="0" y="0"/>
                <a:chExt cx="250864" cy="250864"/>
              </a:xfrm>
            </p:grpSpPr>
            <p:sp>
              <p:nvSpPr>
                <p:cNvPr id="39" name="Freeform 39"/>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0" name="TextBox 40"/>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2</a:t>
                  </a:r>
                </a:p>
              </p:txBody>
            </p:sp>
          </p:grpSp>
          <p:grpSp>
            <p:nvGrpSpPr>
              <p:cNvPr id="41" name="Group 41"/>
              <p:cNvGrpSpPr/>
              <p:nvPr/>
            </p:nvGrpSpPr>
            <p:grpSpPr>
              <a:xfrm>
                <a:off x="0" y="1863687"/>
                <a:ext cx="887470" cy="887470"/>
                <a:chOff x="0" y="0"/>
                <a:chExt cx="250864" cy="250864"/>
              </a:xfrm>
            </p:grpSpPr>
            <p:sp>
              <p:nvSpPr>
                <p:cNvPr id="42" name="Freeform 4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3" name="TextBox 4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3</a:t>
                  </a:r>
                </a:p>
              </p:txBody>
            </p:sp>
          </p:grpSp>
          <p:grpSp>
            <p:nvGrpSpPr>
              <p:cNvPr id="44" name="Group 44"/>
              <p:cNvGrpSpPr/>
              <p:nvPr/>
            </p:nvGrpSpPr>
            <p:grpSpPr>
              <a:xfrm>
                <a:off x="0" y="2795530"/>
                <a:ext cx="887470" cy="887470"/>
                <a:chOff x="0" y="0"/>
                <a:chExt cx="250864" cy="250864"/>
              </a:xfrm>
            </p:grpSpPr>
            <p:sp>
              <p:nvSpPr>
                <p:cNvPr id="45" name="Freeform 4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46" name="TextBox 4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4</a:t>
                  </a:r>
                </a:p>
              </p:txBody>
            </p:sp>
          </p:grpSp>
        </p:grpSp>
        <p:grpSp>
          <p:nvGrpSpPr>
            <p:cNvPr id="47" name="Group 47"/>
            <p:cNvGrpSpPr/>
            <p:nvPr/>
          </p:nvGrpSpPr>
          <p:grpSpPr>
            <a:xfrm>
              <a:off x="14752963" y="4503420"/>
              <a:ext cx="665602" cy="2762250"/>
              <a:chOff x="0" y="0"/>
              <a:chExt cx="887470" cy="3683000"/>
            </a:xfrm>
          </p:grpSpPr>
          <p:grpSp>
            <p:nvGrpSpPr>
              <p:cNvPr id="48" name="Group 48"/>
              <p:cNvGrpSpPr/>
              <p:nvPr/>
            </p:nvGrpSpPr>
            <p:grpSpPr>
              <a:xfrm>
                <a:off x="0" y="0"/>
                <a:ext cx="887470" cy="887470"/>
                <a:chOff x="0" y="0"/>
                <a:chExt cx="250864" cy="250864"/>
              </a:xfrm>
            </p:grpSpPr>
            <p:sp>
              <p:nvSpPr>
                <p:cNvPr id="49" name="Freeform 49"/>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50" name="TextBox 50"/>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5</a:t>
                  </a:r>
                </a:p>
              </p:txBody>
            </p:sp>
          </p:grpSp>
          <p:grpSp>
            <p:nvGrpSpPr>
              <p:cNvPr id="51" name="Group 51"/>
              <p:cNvGrpSpPr/>
              <p:nvPr/>
            </p:nvGrpSpPr>
            <p:grpSpPr>
              <a:xfrm>
                <a:off x="0" y="931843"/>
                <a:ext cx="887470" cy="887470"/>
                <a:chOff x="0" y="0"/>
                <a:chExt cx="250864" cy="250864"/>
              </a:xfrm>
            </p:grpSpPr>
            <p:sp>
              <p:nvSpPr>
                <p:cNvPr id="52" name="Freeform 5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53" name="TextBox 5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6</a:t>
                  </a:r>
                </a:p>
              </p:txBody>
            </p:sp>
          </p:grpSp>
          <p:grpSp>
            <p:nvGrpSpPr>
              <p:cNvPr id="54" name="Group 54"/>
              <p:cNvGrpSpPr/>
              <p:nvPr/>
            </p:nvGrpSpPr>
            <p:grpSpPr>
              <a:xfrm>
                <a:off x="0" y="1863687"/>
                <a:ext cx="887470" cy="887470"/>
                <a:chOff x="0" y="0"/>
                <a:chExt cx="250864" cy="250864"/>
              </a:xfrm>
            </p:grpSpPr>
            <p:sp>
              <p:nvSpPr>
                <p:cNvPr id="55" name="Freeform 5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56" name="TextBox 5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7</a:t>
                  </a:r>
                </a:p>
              </p:txBody>
            </p:sp>
          </p:grpSp>
          <p:grpSp>
            <p:nvGrpSpPr>
              <p:cNvPr id="57" name="Group 57"/>
              <p:cNvGrpSpPr/>
              <p:nvPr/>
            </p:nvGrpSpPr>
            <p:grpSpPr>
              <a:xfrm>
                <a:off x="0" y="2795530"/>
                <a:ext cx="887470" cy="887470"/>
                <a:chOff x="0" y="0"/>
                <a:chExt cx="250864" cy="250864"/>
              </a:xfrm>
            </p:grpSpPr>
            <p:sp>
              <p:nvSpPr>
                <p:cNvPr id="58" name="Freeform 5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59" name="TextBox 5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8</a:t>
                  </a:r>
                </a:p>
              </p:txBody>
            </p:sp>
          </p:grpSp>
        </p:grpSp>
        <p:grpSp>
          <p:nvGrpSpPr>
            <p:cNvPr id="60" name="Group 60"/>
            <p:cNvGrpSpPr/>
            <p:nvPr/>
          </p:nvGrpSpPr>
          <p:grpSpPr>
            <a:xfrm>
              <a:off x="15894815" y="4503420"/>
              <a:ext cx="665602" cy="2762250"/>
              <a:chOff x="0" y="0"/>
              <a:chExt cx="887470" cy="3683000"/>
            </a:xfrm>
          </p:grpSpPr>
          <p:grpSp>
            <p:nvGrpSpPr>
              <p:cNvPr id="61" name="Group 61"/>
              <p:cNvGrpSpPr/>
              <p:nvPr/>
            </p:nvGrpSpPr>
            <p:grpSpPr>
              <a:xfrm>
                <a:off x="0" y="0"/>
                <a:ext cx="887470" cy="887470"/>
                <a:chOff x="0" y="0"/>
                <a:chExt cx="250864" cy="250864"/>
              </a:xfrm>
            </p:grpSpPr>
            <p:sp>
              <p:nvSpPr>
                <p:cNvPr id="62" name="Freeform 62"/>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63" name="TextBox 63"/>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Bold"/>
                    </a:rPr>
                    <a:t>1</a:t>
                  </a:r>
                </a:p>
              </p:txBody>
            </p:sp>
          </p:grpSp>
          <p:grpSp>
            <p:nvGrpSpPr>
              <p:cNvPr id="64" name="Group 64"/>
              <p:cNvGrpSpPr/>
              <p:nvPr/>
            </p:nvGrpSpPr>
            <p:grpSpPr>
              <a:xfrm>
                <a:off x="0" y="931843"/>
                <a:ext cx="887470" cy="887470"/>
                <a:chOff x="0" y="0"/>
                <a:chExt cx="250864" cy="250864"/>
              </a:xfrm>
            </p:grpSpPr>
            <p:sp>
              <p:nvSpPr>
                <p:cNvPr id="65" name="Freeform 6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DE59"/>
                </a:solidFill>
              </p:spPr>
            </p:sp>
            <p:sp>
              <p:nvSpPr>
                <p:cNvPr id="66" name="TextBox 6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2</a:t>
                  </a:r>
                </a:p>
              </p:txBody>
            </p:sp>
          </p:grpSp>
          <p:grpSp>
            <p:nvGrpSpPr>
              <p:cNvPr id="67" name="Group 67"/>
              <p:cNvGrpSpPr/>
              <p:nvPr/>
            </p:nvGrpSpPr>
            <p:grpSpPr>
              <a:xfrm>
                <a:off x="0" y="1863687"/>
                <a:ext cx="887470" cy="887470"/>
                <a:chOff x="0" y="0"/>
                <a:chExt cx="250864" cy="250864"/>
              </a:xfrm>
            </p:grpSpPr>
            <p:sp>
              <p:nvSpPr>
                <p:cNvPr id="68" name="Freeform 6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69" name="TextBox 6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3</a:t>
                  </a:r>
                </a:p>
              </p:txBody>
            </p:sp>
          </p:grpSp>
          <p:grpSp>
            <p:nvGrpSpPr>
              <p:cNvPr id="70" name="Group 70"/>
              <p:cNvGrpSpPr/>
              <p:nvPr/>
            </p:nvGrpSpPr>
            <p:grpSpPr>
              <a:xfrm>
                <a:off x="0" y="2795530"/>
                <a:ext cx="887470" cy="887470"/>
                <a:chOff x="0" y="0"/>
                <a:chExt cx="250864" cy="250864"/>
              </a:xfrm>
            </p:grpSpPr>
            <p:sp>
              <p:nvSpPr>
                <p:cNvPr id="71" name="Freeform 71"/>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72" name="TextBox 72"/>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4</a:t>
                  </a:r>
                </a:p>
              </p:txBody>
            </p:sp>
          </p:grpSp>
        </p:grpSp>
        <p:grpSp>
          <p:nvGrpSpPr>
            <p:cNvPr id="73" name="Group 73"/>
            <p:cNvGrpSpPr/>
            <p:nvPr/>
          </p:nvGrpSpPr>
          <p:grpSpPr>
            <a:xfrm>
              <a:off x="16593698" y="4503420"/>
              <a:ext cx="665602" cy="2762250"/>
              <a:chOff x="0" y="0"/>
              <a:chExt cx="887470" cy="3683000"/>
            </a:xfrm>
          </p:grpSpPr>
          <p:grpSp>
            <p:nvGrpSpPr>
              <p:cNvPr id="74" name="Group 74"/>
              <p:cNvGrpSpPr/>
              <p:nvPr/>
            </p:nvGrpSpPr>
            <p:grpSpPr>
              <a:xfrm>
                <a:off x="0" y="0"/>
                <a:ext cx="887470" cy="887470"/>
                <a:chOff x="0" y="0"/>
                <a:chExt cx="250864" cy="250864"/>
              </a:xfrm>
            </p:grpSpPr>
            <p:sp>
              <p:nvSpPr>
                <p:cNvPr id="75" name="Freeform 75"/>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76" name="TextBox 76"/>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5</a:t>
                  </a:r>
                </a:p>
              </p:txBody>
            </p:sp>
          </p:grpSp>
          <p:grpSp>
            <p:nvGrpSpPr>
              <p:cNvPr id="77" name="Group 77"/>
              <p:cNvGrpSpPr/>
              <p:nvPr/>
            </p:nvGrpSpPr>
            <p:grpSpPr>
              <a:xfrm>
                <a:off x="0" y="931843"/>
                <a:ext cx="887470" cy="887470"/>
                <a:chOff x="0" y="0"/>
                <a:chExt cx="250864" cy="250864"/>
              </a:xfrm>
            </p:grpSpPr>
            <p:sp>
              <p:nvSpPr>
                <p:cNvPr id="78" name="Freeform 78"/>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16659C"/>
                </a:solidFill>
              </p:spPr>
            </p:sp>
            <p:sp>
              <p:nvSpPr>
                <p:cNvPr id="79" name="TextBox 79"/>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6</a:t>
                  </a:r>
                </a:p>
              </p:txBody>
            </p:sp>
          </p:grpSp>
          <p:grpSp>
            <p:nvGrpSpPr>
              <p:cNvPr id="80" name="Group 80"/>
              <p:cNvGrpSpPr/>
              <p:nvPr/>
            </p:nvGrpSpPr>
            <p:grpSpPr>
              <a:xfrm>
                <a:off x="0" y="1863687"/>
                <a:ext cx="887470" cy="887470"/>
                <a:chOff x="0" y="0"/>
                <a:chExt cx="250864" cy="250864"/>
              </a:xfrm>
            </p:grpSpPr>
            <p:sp>
              <p:nvSpPr>
                <p:cNvPr id="81" name="Freeform 81"/>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7ED957"/>
                </a:solidFill>
              </p:spPr>
            </p:sp>
            <p:sp>
              <p:nvSpPr>
                <p:cNvPr id="82" name="TextBox 82"/>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7</a:t>
                  </a:r>
                </a:p>
              </p:txBody>
            </p:sp>
          </p:grpSp>
          <p:grpSp>
            <p:nvGrpSpPr>
              <p:cNvPr id="83" name="Group 83"/>
              <p:cNvGrpSpPr/>
              <p:nvPr/>
            </p:nvGrpSpPr>
            <p:grpSpPr>
              <a:xfrm>
                <a:off x="0" y="2795530"/>
                <a:ext cx="887470" cy="887470"/>
                <a:chOff x="0" y="0"/>
                <a:chExt cx="250864" cy="250864"/>
              </a:xfrm>
            </p:grpSpPr>
            <p:sp>
              <p:nvSpPr>
                <p:cNvPr id="84" name="Freeform 84"/>
                <p:cNvSpPr/>
                <p:nvPr/>
              </p:nvSpPr>
              <p:spPr>
                <a:xfrm>
                  <a:off x="0" y="0"/>
                  <a:ext cx="250864" cy="250864"/>
                </a:xfrm>
                <a:custGeom>
                  <a:avLst/>
                  <a:gdLst/>
                  <a:ahLst/>
                  <a:cxnLst/>
                  <a:rect l="l" t="t" r="r" b="b"/>
                  <a:pathLst>
                    <a:path w="250864" h="250864">
                      <a:moveTo>
                        <a:pt x="0" y="0"/>
                      </a:moveTo>
                      <a:lnTo>
                        <a:pt x="250864" y="0"/>
                      </a:lnTo>
                      <a:lnTo>
                        <a:pt x="250864" y="250864"/>
                      </a:lnTo>
                      <a:lnTo>
                        <a:pt x="0" y="250864"/>
                      </a:lnTo>
                      <a:close/>
                    </a:path>
                  </a:pathLst>
                </a:custGeom>
                <a:solidFill>
                  <a:srgbClr val="FF66C4"/>
                </a:solidFill>
              </p:spPr>
            </p:sp>
            <p:sp>
              <p:nvSpPr>
                <p:cNvPr id="85" name="TextBox 85"/>
                <p:cNvSpPr txBox="1"/>
                <p:nvPr/>
              </p:nvSpPr>
              <p:spPr>
                <a:xfrm>
                  <a:off x="0" y="-76200"/>
                  <a:ext cx="812800" cy="889000"/>
                </a:xfrm>
                <a:prstGeom prst="rect">
                  <a:avLst/>
                </a:prstGeom>
              </p:spPr>
              <p:txBody>
                <a:bodyPr lIns="50800" tIns="50800" rIns="50800" bIns="50800" rtlCol="0" anchor="ctr"/>
                <a:lstStyle/>
                <a:p>
                  <a:pPr algn="ctr">
                    <a:lnSpc>
                      <a:spcPts val="3919"/>
                    </a:lnSpc>
                  </a:pPr>
                  <a:r>
                    <a:rPr lang="en-US" sz="2799">
                      <a:solidFill>
                        <a:srgbClr val="FFFFFF"/>
                      </a:solidFill>
                      <a:latin typeface="Roboto"/>
                    </a:rPr>
                    <a:t>8</a:t>
                  </a:r>
                </a:p>
              </p:txBody>
            </p:sp>
          </p:grpSp>
        </p:grpSp>
        <p:sp>
          <p:nvSpPr>
            <p:cNvPr id="86" name="TextBox 86"/>
            <p:cNvSpPr txBox="1"/>
            <p:nvPr/>
          </p:nvSpPr>
          <p:spPr>
            <a:xfrm>
              <a:off x="14054080" y="7341870"/>
              <a:ext cx="1364485"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Worst</a:t>
              </a:r>
            </a:p>
          </p:txBody>
        </p:sp>
        <p:sp>
          <p:nvSpPr>
            <p:cNvPr id="87" name="TextBox 87"/>
            <p:cNvSpPr txBox="1"/>
            <p:nvPr/>
          </p:nvSpPr>
          <p:spPr>
            <a:xfrm>
              <a:off x="15894815" y="7341870"/>
              <a:ext cx="1364485"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Best</a:t>
              </a:r>
            </a:p>
          </p:txBody>
        </p:sp>
        <p:sp>
          <p:nvSpPr>
            <p:cNvPr id="88" name="TextBox 88"/>
            <p:cNvSpPr txBox="1"/>
            <p:nvPr/>
          </p:nvSpPr>
          <p:spPr>
            <a:xfrm>
              <a:off x="14054080" y="7810500"/>
              <a:ext cx="3205220" cy="392430"/>
            </a:xfrm>
            <a:prstGeom prst="rect">
              <a:avLst/>
            </a:prstGeom>
          </p:spPr>
          <p:txBody>
            <a:bodyPr lIns="0" tIns="0" rIns="0" bIns="0" rtlCol="0" anchor="t">
              <a:spAutoFit/>
            </a:bodyPr>
            <a:lstStyle/>
            <a:p>
              <a:pPr algn="ctr">
                <a:lnSpc>
                  <a:spcPts val="3299"/>
                </a:lnSpc>
              </a:pPr>
              <a:r>
                <a:rPr lang="en-US" sz="2199">
                  <a:solidFill>
                    <a:srgbClr val="14110F"/>
                  </a:solidFill>
                  <a:latin typeface="Roboto"/>
                </a:rPr>
                <a:t>Both are not enough</a:t>
              </a:r>
            </a:p>
          </p:txBody>
        </p:sp>
      </p:grpSp>
      <p:grpSp>
        <p:nvGrpSpPr>
          <p:cNvPr id="89" name="Group 5"/>
          <p:cNvGrpSpPr/>
          <p:nvPr/>
        </p:nvGrpSpPr>
        <p:grpSpPr>
          <a:xfrm>
            <a:off x="0" y="9258300"/>
            <a:ext cx="9134475" cy="1028700"/>
            <a:chOff x="0" y="0"/>
            <a:chExt cx="12179300" cy="1371600"/>
          </a:xfrm>
        </p:grpSpPr>
        <p:sp>
          <p:nvSpPr>
            <p:cNvPr id="90" name="AutoShape 6"/>
            <p:cNvSpPr/>
            <p:nvPr/>
          </p:nvSpPr>
          <p:spPr>
            <a:xfrm>
              <a:off x="1625600" y="0"/>
              <a:ext cx="10553700" cy="1371600"/>
            </a:xfrm>
            <a:prstGeom prst="rect">
              <a:avLst/>
            </a:prstGeom>
            <a:solidFill>
              <a:srgbClr val="8FC3F4"/>
            </a:solidFill>
          </p:spPr>
        </p:sp>
        <p:sp>
          <p:nvSpPr>
            <p:cNvPr id="9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19</a:t>
              </a:r>
            </a:p>
          </p:txBody>
        </p:sp>
      </p:grpSp>
      <p:grpSp>
        <p:nvGrpSpPr>
          <p:cNvPr id="114" name="Group 9"/>
          <p:cNvGrpSpPr/>
          <p:nvPr/>
        </p:nvGrpSpPr>
        <p:grpSpPr>
          <a:xfrm>
            <a:off x="1028700" y="167276"/>
            <a:ext cx="10705819" cy="642349"/>
            <a:chOff x="0" y="0"/>
            <a:chExt cx="14274425" cy="856465"/>
          </a:xfrm>
        </p:grpSpPr>
        <p:grpSp>
          <p:nvGrpSpPr>
            <p:cNvPr id="115" name="Group 10"/>
            <p:cNvGrpSpPr/>
            <p:nvPr/>
          </p:nvGrpSpPr>
          <p:grpSpPr>
            <a:xfrm rot="5400000">
              <a:off x="3854095" y="-999210"/>
              <a:ext cx="856465" cy="2854885"/>
              <a:chOff x="0" y="0"/>
              <a:chExt cx="376296" cy="1254321"/>
            </a:xfrm>
          </p:grpSpPr>
          <p:sp>
            <p:nvSpPr>
              <p:cNvPr id="133"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34"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16"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117" name="Group 14"/>
            <p:cNvGrpSpPr/>
            <p:nvPr/>
          </p:nvGrpSpPr>
          <p:grpSpPr>
            <a:xfrm rot="5400000">
              <a:off x="6708980" y="-999210"/>
              <a:ext cx="856465" cy="2854885"/>
              <a:chOff x="0" y="0"/>
              <a:chExt cx="376296" cy="1254321"/>
            </a:xfrm>
          </p:grpSpPr>
          <p:sp>
            <p:nvSpPr>
              <p:cNvPr id="131"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32"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18"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119" name="Group 18"/>
            <p:cNvGrpSpPr/>
            <p:nvPr/>
          </p:nvGrpSpPr>
          <p:grpSpPr>
            <a:xfrm rot="5400000">
              <a:off x="9563865" y="-999210"/>
              <a:ext cx="856465" cy="2854885"/>
              <a:chOff x="0" y="0"/>
              <a:chExt cx="376296" cy="1254321"/>
            </a:xfrm>
          </p:grpSpPr>
          <p:sp>
            <p:nvSpPr>
              <p:cNvPr id="129"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130"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20"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121" name="Group 22"/>
            <p:cNvGrpSpPr/>
            <p:nvPr/>
          </p:nvGrpSpPr>
          <p:grpSpPr>
            <a:xfrm rot="5400000">
              <a:off x="12418750" y="-999210"/>
              <a:ext cx="856465" cy="2854885"/>
              <a:chOff x="0" y="0"/>
              <a:chExt cx="376296" cy="1254321"/>
            </a:xfrm>
          </p:grpSpPr>
          <p:sp>
            <p:nvSpPr>
              <p:cNvPr id="127"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128"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22"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123" name="Group 26"/>
            <p:cNvGrpSpPr/>
            <p:nvPr/>
          </p:nvGrpSpPr>
          <p:grpSpPr>
            <a:xfrm rot="5400000">
              <a:off x="999210" y="-999210"/>
              <a:ext cx="856465" cy="2854885"/>
              <a:chOff x="0" y="0"/>
              <a:chExt cx="501728" cy="1672428"/>
            </a:xfrm>
          </p:grpSpPr>
          <p:sp>
            <p:nvSpPr>
              <p:cNvPr id="125"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126"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124"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2" name="TextBox 62"/>
          <p:cNvSpPr txBox="1"/>
          <p:nvPr/>
        </p:nvSpPr>
        <p:spPr>
          <a:xfrm>
            <a:off x="1504950" y="4258310"/>
            <a:ext cx="10477500" cy="47034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To recap, we explored various approaches to forecast the demand for medicines in hospitals.</a:t>
            </a:r>
          </a:p>
          <a:p>
            <a:pPr marL="604519" lvl="1" indent="-302260">
              <a:lnSpc>
                <a:spcPts val="4199"/>
              </a:lnSpc>
              <a:buFont typeface="Arial"/>
              <a:buChar char="•"/>
            </a:pPr>
            <a:r>
              <a:rPr lang="en-US" sz="2799" dirty="0">
                <a:solidFill>
                  <a:srgbClr val="14110F"/>
                </a:solidFill>
                <a:latin typeface="Roboto"/>
              </a:rPr>
              <a:t>The most recent attempt involves identifying similarities between different time series, each composed of a combination of a medicine and a hospital, to predict the demand for each medicine in these pairs.</a:t>
            </a:r>
          </a:p>
          <a:p>
            <a:pPr marL="604519" lvl="1" indent="-302260">
              <a:lnSpc>
                <a:spcPts val="4199"/>
              </a:lnSpc>
              <a:buFont typeface="Arial"/>
              <a:buChar char="•"/>
            </a:pPr>
            <a:r>
              <a:rPr lang="en-US" sz="2799" dirty="0">
                <a:solidFill>
                  <a:srgbClr val="14110F"/>
                </a:solidFill>
                <a:latin typeface="Roboto"/>
              </a:rPr>
              <a:t>As a result of manual clustering, specific pairs were chosen for testing. Data points were split into training and testing sets, and each medicine in the pair was evaluated individually.</a:t>
            </a:r>
          </a:p>
        </p:txBody>
      </p:sp>
      <p:grpSp>
        <p:nvGrpSpPr>
          <p:cNvPr id="63" name="Group 5"/>
          <p:cNvGrpSpPr/>
          <p:nvPr/>
        </p:nvGrpSpPr>
        <p:grpSpPr>
          <a:xfrm>
            <a:off x="0" y="9258300"/>
            <a:ext cx="9134475" cy="1028700"/>
            <a:chOff x="0" y="0"/>
            <a:chExt cx="12179300" cy="1371600"/>
          </a:xfrm>
        </p:grpSpPr>
        <p:sp>
          <p:nvSpPr>
            <p:cNvPr id="64" name="AutoShape 6"/>
            <p:cNvSpPr/>
            <p:nvPr/>
          </p:nvSpPr>
          <p:spPr>
            <a:xfrm>
              <a:off x="1625600" y="0"/>
              <a:ext cx="10553700" cy="1371600"/>
            </a:xfrm>
            <a:prstGeom prst="rect">
              <a:avLst/>
            </a:prstGeom>
            <a:solidFill>
              <a:srgbClr val="8FC3F4"/>
            </a:solidFill>
          </p:spPr>
        </p:sp>
        <p:sp>
          <p:nvSpPr>
            <p:cNvPr id="65"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20</a:t>
              </a:r>
            </a:p>
          </p:txBody>
        </p:sp>
      </p:grpSp>
      <p:sp>
        <p:nvSpPr>
          <p:cNvPr id="66" name="Retângulo de cantos arredondados 65"/>
          <p:cNvSpPr/>
          <p:nvPr/>
        </p:nvSpPr>
        <p:spPr>
          <a:xfrm>
            <a:off x="7178625" y="2442300"/>
            <a:ext cx="4680000" cy="1440000"/>
          </a:xfrm>
          <a:prstGeom prst="roundRect">
            <a:avLst/>
          </a:prstGeom>
          <a:solidFill>
            <a:srgbClr val="CDE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chemeClr val="bg1">
                    <a:lumMod val="65000"/>
                  </a:schemeClr>
                </a:solidFill>
                <a:latin typeface="Roboto Bold"/>
              </a:rPr>
              <a:t>Random forest </a:t>
            </a:r>
            <a:r>
              <a:rPr lang="en-US" sz="3000" dirty="0" err="1">
                <a:solidFill>
                  <a:schemeClr val="bg1">
                    <a:lumMod val="65000"/>
                  </a:schemeClr>
                </a:solidFill>
                <a:latin typeface="Roboto Bold"/>
              </a:rPr>
              <a:t>regressor</a:t>
            </a:r>
            <a:endParaRPr lang="en-US" sz="3000" dirty="0">
              <a:solidFill>
                <a:schemeClr val="bg1">
                  <a:lumMod val="65000"/>
                </a:schemeClr>
              </a:solidFill>
              <a:latin typeface="Roboto Bold"/>
            </a:endParaRPr>
          </a:p>
        </p:txBody>
      </p:sp>
      <p:sp>
        <p:nvSpPr>
          <p:cNvPr id="67"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sp>
        <p:nvSpPr>
          <p:cNvPr id="68" name="Retângulo de cantos arredondados 67"/>
          <p:cNvSpPr/>
          <p:nvPr/>
        </p:nvSpPr>
        <p:spPr>
          <a:xfrm>
            <a:off x="1504800" y="2442300"/>
            <a:ext cx="4680000" cy="1440000"/>
          </a:xfrm>
          <a:prstGeom prst="roundRect">
            <a:avLst/>
          </a:prstGeom>
          <a:solidFill>
            <a:srgbClr val="8FC3F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chemeClr val="bg1">
                    <a:lumMod val="65000"/>
                  </a:schemeClr>
                </a:solidFill>
                <a:latin typeface="Roboto Bold"/>
              </a:rPr>
              <a:t>E</a:t>
            </a:r>
            <a:r>
              <a:rPr lang="en-US" sz="2999" dirty="0" smtClean="0">
                <a:solidFill>
                  <a:schemeClr val="bg1">
                    <a:lumMod val="65000"/>
                  </a:schemeClr>
                </a:solidFill>
                <a:latin typeface="Roboto Bold"/>
              </a:rPr>
              <a:t>: </a:t>
            </a:r>
            <a:r>
              <a:rPr lang="en-US" sz="2999" dirty="0" smtClean="0">
                <a:solidFill>
                  <a:schemeClr val="bg1">
                    <a:lumMod val="65000"/>
                  </a:schemeClr>
                </a:solidFill>
                <a:latin typeface="Roboto Bold"/>
              </a:rPr>
              <a:t>Forecasting</a:t>
            </a:r>
            <a:endParaRPr lang="en-US" sz="2999" dirty="0">
              <a:solidFill>
                <a:schemeClr val="bg1">
                  <a:lumMod val="65000"/>
                </a:schemeClr>
              </a:solidFill>
              <a:latin typeface="Roboto Bold"/>
            </a:endParaRPr>
          </a:p>
        </p:txBody>
      </p:sp>
      <p:sp>
        <p:nvSpPr>
          <p:cNvPr id="69" name="Retângulo de cantos arredondados 68"/>
          <p:cNvSpPr/>
          <p:nvPr/>
        </p:nvSpPr>
        <p:spPr>
          <a:xfrm>
            <a:off x="12852450" y="244230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Baseline</a:t>
            </a:r>
          </a:p>
        </p:txBody>
      </p:sp>
      <p:sp>
        <p:nvSpPr>
          <p:cNvPr id="70" name="Retângulo de cantos arredondados 69"/>
          <p:cNvSpPr/>
          <p:nvPr/>
        </p:nvSpPr>
        <p:spPr>
          <a:xfrm>
            <a:off x="12852450" y="581849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Time series</a:t>
            </a:r>
          </a:p>
        </p:txBody>
      </p:sp>
      <p:sp>
        <p:nvSpPr>
          <p:cNvPr id="71" name="Retângulo de cantos arredondados 70"/>
          <p:cNvSpPr/>
          <p:nvPr/>
        </p:nvSpPr>
        <p:spPr>
          <a:xfrm>
            <a:off x="12852450" y="7536135"/>
            <a:ext cx="360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p>
        </p:txBody>
      </p:sp>
      <p:sp>
        <p:nvSpPr>
          <p:cNvPr id="72" name="Retângulo de cantos arredondados 71"/>
          <p:cNvSpPr/>
          <p:nvPr/>
        </p:nvSpPr>
        <p:spPr>
          <a:xfrm>
            <a:off x="12852450" y="4159945"/>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causal method</a:t>
            </a:r>
          </a:p>
        </p:txBody>
      </p:sp>
      <p:cxnSp>
        <p:nvCxnSpPr>
          <p:cNvPr id="73" name="Conector de seta reta 72"/>
          <p:cNvCxnSpPr>
            <a:stCxn id="68" idx="3"/>
            <a:endCxn id="66" idx="1"/>
          </p:cNvCxnSpPr>
          <p:nvPr/>
        </p:nvCxnSpPr>
        <p:spPr>
          <a:xfrm>
            <a:off x="6184800"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Conector angulado 73"/>
          <p:cNvCxnSpPr>
            <a:stCxn id="66" idx="3"/>
            <a:endCxn id="72" idx="1"/>
          </p:cNvCxnSpPr>
          <p:nvPr/>
        </p:nvCxnSpPr>
        <p:spPr>
          <a:xfrm>
            <a:off x="11858625" y="31623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5" name="Conector de seta reta 74"/>
          <p:cNvCxnSpPr>
            <a:stCxn id="66" idx="3"/>
            <a:endCxn id="69" idx="1"/>
          </p:cNvCxnSpPr>
          <p:nvPr/>
        </p:nvCxnSpPr>
        <p:spPr>
          <a:xfrm>
            <a:off x="11858625"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Conector angulado 75"/>
          <p:cNvCxnSpPr>
            <a:stCxn id="66" idx="3"/>
          </p:cNvCxnSpPr>
          <p:nvPr/>
        </p:nvCxnSpPr>
        <p:spPr>
          <a:xfrm>
            <a:off x="11858625" y="31623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Conector angulado 76"/>
          <p:cNvCxnSpPr>
            <a:stCxn id="66" idx="3"/>
            <a:endCxn id="71" idx="1"/>
          </p:cNvCxnSpPr>
          <p:nvPr/>
        </p:nvCxnSpPr>
        <p:spPr>
          <a:xfrm>
            <a:off x="11858625" y="3162300"/>
            <a:ext cx="993825" cy="50938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78" name="Group 9"/>
          <p:cNvGrpSpPr/>
          <p:nvPr/>
        </p:nvGrpSpPr>
        <p:grpSpPr>
          <a:xfrm>
            <a:off x="1028700" y="167276"/>
            <a:ext cx="10705819" cy="642349"/>
            <a:chOff x="0" y="0"/>
            <a:chExt cx="14274425" cy="856465"/>
          </a:xfrm>
        </p:grpSpPr>
        <p:grpSp>
          <p:nvGrpSpPr>
            <p:cNvPr id="79" name="Group 10"/>
            <p:cNvGrpSpPr/>
            <p:nvPr/>
          </p:nvGrpSpPr>
          <p:grpSpPr>
            <a:xfrm rot="5400000">
              <a:off x="3854095" y="-999210"/>
              <a:ext cx="856465" cy="2854885"/>
              <a:chOff x="0" y="0"/>
              <a:chExt cx="376296" cy="1254321"/>
            </a:xfrm>
          </p:grpSpPr>
          <p:sp>
            <p:nvSpPr>
              <p:cNvPr id="9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9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81" name="Group 14"/>
            <p:cNvGrpSpPr/>
            <p:nvPr/>
          </p:nvGrpSpPr>
          <p:grpSpPr>
            <a:xfrm rot="5400000">
              <a:off x="6708980" y="-999210"/>
              <a:ext cx="856465" cy="2854885"/>
              <a:chOff x="0" y="0"/>
              <a:chExt cx="376296" cy="1254321"/>
            </a:xfrm>
          </p:grpSpPr>
          <p:sp>
            <p:nvSpPr>
              <p:cNvPr id="9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9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83" name="Group 18"/>
            <p:cNvGrpSpPr/>
            <p:nvPr/>
          </p:nvGrpSpPr>
          <p:grpSpPr>
            <a:xfrm rot="5400000">
              <a:off x="9563865" y="-999210"/>
              <a:ext cx="856465" cy="2854885"/>
              <a:chOff x="0" y="0"/>
              <a:chExt cx="376296" cy="1254321"/>
            </a:xfrm>
          </p:grpSpPr>
          <p:sp>
            <p:nvSpPr>
              <p:cNvPr id="9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9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85" name="Group 22"/>
            <p:cNvGrpSpPr/>
            <p:nvPr/>
          </p:nvGrpSpPr>
          <p:grpSpPr>
            <a:xfrm rot="5400000">
              <a:off x="12418750" y="-999210"/>
              <a:ext cx="856465" cy="2854885"/>
              <a:chOff x="0" y="0"/>
              <a:chExt cx="376296" cy="1254321"/>
            </a:xfrm>
          </p:grpSpPr>
          <p:sp>
            <p:nvSpPr>
              <p:cNvPr id="9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9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87" name="Group 26"/>
            <p:cNvGrpSpPr/>
            <p:nvPr/>
          </p:nvGrpSpPr>
          <p:grpSpPr>
            <a:xfrm rot="5400000">
              <a:off x="999210" y="-999210"/>
              <a:ext cx="856465" cy="2854885"/>
              <a:chOff x="0" y="0"/>
              <a:chExt cx="501728" cy="1672428"/>
            </a:xfrm>
          </p:grpSpPr>
          <p:sp>
            <p:nvSpPr>
              <p:cNvPr id="8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9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8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1" grpId="0" animBg="1"/>
      <p:bldP spid="7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504950" y="2848610"/>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Prévision</a:t>
            </a:r>
          </a:p>
        </p:txBody>
      </p:sp>
      <p:grpSp>
        <p:nvGrpSpPr>
          <p:cNvPr id="31" name="Group 31"/>
          <p:cNvGrpSpPr/>
          <p:nvPr/>
        </p:nvGrpSpPr>
        <p:grpSpPr>
          <a:xfrm>
            <a:off x="11620500" y="9296400"/>
            <a:ext cx="4161604" cy="952500"/>
            <a:chOff x="0" y="0"/>
            <a:chExt cx="5548806" cy="1270000"/>
          </a:xfrm>
        </p:grpSpPr>
        <p:sp>
          <p:nvSpPr>
            <p:cNvPr id="32" name="Freeform 3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33" name="Freeform 3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59" name="TextBox 59"/>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60" name="Freeform 6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1" name="Freeform 6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2" name="TextBox 62"/>
          <p:cNvSpPr txBox="1"/>
          <p:nvPr/>
        </p:nvSpPr>
        <p:spPr>
          <a:xfrm>
            <a:off x="1504950" y="7578090"/>
            <a:ext cx="10477500" cy="1036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selected pairs to test in the forecasting part represent 10% (206) of the total number of possibilities (2310).</a:t>
            </a:r>
          </a:p>
        </p:txBody>
      </p:sp>
      <p:grpSp>
        <p:nvGrpSpPr>
          <p:cNvPr id="63" name="Group 63"/>
          <p:cNvGrpSpPr/>
          <p:nvPr/>
        </p:nvGrpSpPr>
        <p:grpSpPr>
          <a:xfrm>
            <a:off x="3833170" y="4029075"/>
            <a:ext cx="5768030" cy="3423963"/>
            <a:chOff x="0" y="0"/>
            <a:chExt cx="7690706" cy="4565285"/>
          </a:xfrm>
        </p:grpSpPr>
        <p:sp>
          <p:nvSpPr>
            <p:cNvPr id="64" name="Freeform 64"/>
            <p:cNvSpPr/>
            <p:nvPr/>
          </p:nvSpPr>
          <p:spPr>
            <a:xfrm>
              <a:off x="0" y="0"/>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6"/>
              <a:stretch>
                <a:fillRect/>
              </a:stretch>
            </a:blipFill>
          </p:spPr>
        </p:sp>
        <p:sp>
          <p:nvSpPr>
            <p:cNvPr id="65" name="Freeform 65"/>
            <p:cNvSpPr/>
            <p:nvPr/>
          </p:nvSpPr>
          <p:spPr>
            <a:xfrm>
              <a:off x="0" y="2328704"/>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7"/>
              <a:stretch>
                <a:fillRect/>
              </a:stretch>
            </a:blipFill>
          </p:spPr>
        </p:sp>
        <p:sp>
          <p:nvSpPr>
            <p:cNvPr id="66" name="Freeform 66"/>
            <p:cNvSpPr/>
            <p:nvPr/>
          </p:nvSpPr>
          <p:spPr>
            <a:xfrm>
              <a:off x="3914582" y="2328704"/>
              <a:ext cx="3776124" cy="2236581"/>
            </a:xfrm>
            <a:custGeom>
              <a:avLst/>
              <a:gdLst/>
              <a:ahLst/>
              <a:cxnLst/>
              <a:rect l="l" t="t" r="r" b="b"/>
              <a:pathLst>
                <a:path w="3776124" h="2236581">
                  <a:moveTo>
                    <a:pt x="0" y="0"/>
                  </a:moveTo>
                  <a:lnTo>
                    <a:pt x="3776124" y="0"/>
                  </a:lnTo>
                  <a:lnTo>
                    <a:pt x="3776124" y="2236581"/>
                  </a:lnTo>
                  <a:lnTo>
                    <a:pt x="0" y="2236581"/>
                  </a:lnTo>
                  <a:lnTo>
                    <a:pt x="0" y="0"/>
                  </a:lnTo>
                  <a:close/>
                </a:path>
              </a:pathLst>
            </a:custGeom>
            <a:blipFill>
              <a:blip r:embed="rId8"/>
              <a:stretch>
                <a:fillRect/>
              </a:stretch>
            </a:blipFill>
          </p:spPr>
        </p:sp>
        <p:sp>
          <p:nvSpPr>
            <p:cNvPr id="67" name="Freeform 67"/>
            <p:cNvSpPr/>
            <p:nvPr/>
          </p:nvSpPr>
          <p:spPr>
            <a:xfrm>
              <a:off x="3914582" y="94"/>
              <a:ext cx="3776124" cy="2236627"/>
            </a:xfrm>
            <a:custGeom>
              <a:avLst/>
              <a:gdLst/>
              <a:ahLst/>
              <a:cxnLst/>
              <a:rect l="l" t="t" r="r" b="b"/>
              <a:pathLst>
                <a:path w="3776124" h="2236627">
                  <a:moveTo>
                    <a:pt x="0" y="0"/>
                  </a:moveTo>
                  <a:lnTo>
                    <a:pt x="3776124" y="0"/>
                  </a:lnTo>
                  <a:lnTo>
                    <a:pt x="3776124" y="2236627"/>
                  </a:lnTo>
                  <a:lnTo>
                    <a:pt x="0" y="2236627"/>
                  </a:lnTo>
                  <a:lnTo>
                    <a:pt x="0" y="0"/>
                  </a:lnTo>
                  <a:close/>
                </a:path>
              </a:pathLst>
            </a:custGeom>
            <a:blipFill>
              <a:blip r:embed="rId9"/>
              <a:stretch>
                <a:fillRect r="-82"/>
              </a:stretch>
            </a:blipFill>
          </p:spPr>
        </p:sp>
      </p:grpSp>
      <p:grpSp>
        <p:nvGrpSpPr>
          <p:cNvPr id="68" name="Group 5"/>
          <p:cNvGrpSpPr/>
          <p:nvPr/>
        </p:nvGrpSpPr>
        <p:grpSpPr>
          <a:xfrm>
            <a:off x="0" y="9258300"/>
            <a:ext cx="9134475" cy="1028700"/>
            <a:chOff x="0" y="0"/>
            <a:chExt cx="12179300" cy="1371600"/>
          </a:xfrm>
        </p:grpSpPr>
        <p:sp>
          <p:nvSpPr>
            <p:cNvPr id="69" name="AutoShape 6"/>
            <p:cNvSpPr/>
            <p:nvPr/>
          </p:nvSpPr>
          <p:spPr>
            <a:xfrm>
              <a:off x="1625600" y="0"/>
              <a:ext cx="10553700" cy="1371600"/>
            </a:xfrm>
            <a:prstGeom prst="rect">
              <a:avLst/>
            </a:prstGeom>
            <a:solidFill>
              <a:srgbClr val="8FC3F4"/>
            </a:solidFill>
          </p:spPr>
        </p:sp>
        <p:sp>
          <p:nvSpPr>
            <p:cNvPr id="7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21</a:t>
              </a:r>
            </a:p>
          </p:txBody>
        </p:sp>
      </p:grpSp>
      <p:sp>
        <p:nvSpPr>
          <p:cNvPr id="71" name="Retângulo de cantos arredondados 70"/>
          <p:cNvSpPr/>
          <p:nvPr/>
        </p:nvSpPr>
        <p:spPr>
          <a:xfrm>
            <a:off x="7178625" y="2442300"/>
            <a:ext cx="4680000" cy="1440000"/>
          </a:xfrm>
          <a:prstGeom prst="roundRect">
            <a:avLst/>
          </a:prstGeom>
          <a:solidFill>
            <a:srgbClr val="CDE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000" dirty="0">
                <a:solidFill>
                  <a:schemeClr val="bg1">
                    <a:lumMod val="65000"/>
                  </a:schemeClr>
                </a:solidFill>
                <a:latin typeface="Roboto Bold"/>
              </a:rPr>
              <a:t>Random forest </a:t>
            </a:r>
            <a:r>
              <a:rPr lang="en-US" sz="3000" dirty="0" err="1">
                <a:solidFill>
                  <a:schemeClr val="bg1">
                    <a:lumMod val="65000"/>
                  </a:schemeClr>
                </a:solidFill>
                <a:latin typeface="Roboto Bold"/>
              </a:rPr>
              <a:t>regressor</a:t>
            </a:r>
            <a:endParaRPr lang="en-US" sz="3000" dirty="0">
              <a:solidFill>
                <a:schemeClr val="bg1">
                  <a:lumMod val="65000"/>
                </a:schemeClr>
              </a:solidFill>
              <a:latin typeface="Roboto Bold"/>
            </a:endParaRPr>
          </a:p>
        </p:txBody>
      </p:sp>
      <p:sp>
        <p:nvSpPr>
          <p:cNvPr id="72" name="Retângulo de cantos arredondados 71"/>
          <p:cNvSpPr/>
          <p:nvPr/>
        </p:nvSpPr>
        <p:spPr>
          <a:xfrm>
            <a:off x="1504800" y="2442300"/>
            <a:ext cx="4680000" cy="1440000"/>
          </a:xfrm>
          <a:prstGeom prst="roundRect">
            <a:avLst/>
          </a:prstGeom>
          <a:solidFill>
            <a:srgbClr val="8FC3F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chemeClr val="bg1">
                    <a:lumMod val="65000"/>
                  </a:schemeClr>
                </a:solidFill>
                <a:latin typeface="Roboto Bold"/>
              </a:rPr>
              <a:t>E</a:t>
            </a:r>
            <a:r>
              <a:rPr lang="en-US" sz="2999" dirty="0" smtClean="0">
                <a:solidFill>
                  <a:schemeClr val="bg1">
                    <a:lumMod val="65000"/>
                  </a:schemeClr>
                </a:solidFill>
                <a:latin typeface="Roboto Bold"/>
              </a:rPr>
              <a:t>: </a:t>
            </a:r>
            <a:r>
              <a:rPr lang="en-US" sz="2999" dirty="0" smtClean="0">
                <a:solidFill>
                  <a:schemeClr val="bg1">
                    <a:lumMod val="65000"/>
                  </a:schemeClr>
                </a:solidFill>
                <a:latin typeface="Roboto Bold"/>
              </a:rPr>
              <a:t>Forecasting</a:t>
            </a:r>
            <a:endParaRPr lang="en-US" sz="2999" dirty="0">
              <a:solidFill>
                <a:schemeClr val="bg1">
                  <a:lumMod val="65000"/>
                </a:schemeClr>
              </a:solidFill>
              <a:latin typeface="Roboto Bold"/>
            </a:endParaRPr>
          </a:p>
        </p:txBody>
      </p:sp>
      <p:sp>
        <p:nvSpPr>
          <p:cNvPr id="73" name="Retângulo de cantos arredondados 72"/>
          <p:cNvSpPr/>
          <p:nvPr/>
        </p:nvSpPr>
        <p:spPr>
          <a:xfrm>
            <a:off x="12852450" y="244230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Baseline</a:t>
            </a:r>
          </a:p>
        </p:txBody>
      </p:sp>
      <p:sp>
        <p:nvSpPr>
          <p:cNvPr id="74" name="Retângulo de cantos arredondados 73"/>
          <p:cNvSpPr/>
          <p:nvPr/>
        </p:nvSpPr>
        <p:spPr>
          <a:xfrm>
            <a:off x="12852450" y="5818490"/>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Time series</a:t>
            </a:r>
          </a:p>
        </p:txBody>
      </p:sp>
      <p:sp>
        <p:nvSpPr>
          <p:cNvPr id="75" name="Retângulo de cantos arredondados 74"/>
          <p:cNvSpPr/>
          <p:nvPr/>
        </p:nvSpPr>
        <p:spPr>
          <a:xfrm>
            <a:off x="12852450" y="7536135"/>
            <a:ext cx="360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rgbClr val="000000"/>
                </a:solidFill>
                <a:latin typeface="Roboto Bold"/>
              </a:rPr>
              <a:t>Forecasting with Manual clusters</a:t>
            </a:r>
          </a:p>
        </p:txBody>
      </p:sp>
      <p:sp>
        <p:nvSpPr>
          <p:cNvPr id="76" name="Retângulo de cantos arredondados 75"/>
          <p:cNvSpPr/>
          <p:nvPr/>
        </p:nvSpPr>
        <p:spPr>
          <a:xfrm>
            <a:off x="12852450" y="4159945"/>
            <a:ext cx="3600000" cy="1440000"/>
          </a:xfrm>
          <a:prstGeom prst="roundRect">
            <a:avLst/>
          </a:prstGeom>
          <a:solidFill>
            <a:srgbClr val="EEF7F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2800" dirty="0">
                <a:solidFill>
                  <a:schemeClr val="bg1">
                    <a:lumMod val="65000"/>
                  </a:schemeClr>
                </a:solidFill>
                <a:latin typeface="Roboto Bold"/>
              </a:rPr>
              <a:t>Clusters with causal method</a:t>
            </a:r>
          </a:p>
        </p:txBody>
      </p:sp>
      <p:cxnSp>
        <p:nvCxnSpPr>
          <p:cNvPr id="77" name="Conector de seta reta 76"/>
          <p:cNvCxnSpPr>
            <a:stCxn id="72" idx="3"/>
            <a:endCxn id="71" idx="1"/>
          </p:cNvCxnSpPr>
          <p:nvPr/>
        </p:nvCxnSpPr>
        <p:spPr>
          <a:xfrm>
            <a:off x="6184800"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8" name="Conector angulado 77"/>
          <p:cNvCxnSpPr>
            <a:stCxn id="71" idx="3"/>
            <a:endCxn id="76" idx="1"/>
          </p:cNvCxnSpPr>
          <p:nvPr/>
        </p:nvCxnSpPr>
        <p:spPr>
          <a:xfrm>
            <a:off x="11858625" y="3162300"/>
            <a:ext cx="993825" cy="171764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Conector de seta reta 78"/>
          <p:cNvCxnSpPr>
            <a:stCxn id="71" idx="3"/>
            <a:endCxn id="73" idx="1"/>
          </p:cNvCxnSpPr>
          <p:nvPr/>
        </p:nvCxnSpPr>
        <p:spPr>
          <a:xfrm>
            <a:off x="11858625" y="3162300"/>
            <a:ext cx="99382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Conector angulado 79"/>
          <p:cNvCxnSpPr>
            <a:stCxn id="71" idx="3"/>
          </p:cNvCxnSpPr>
          <p:nvPr/>
        </p:nvCxnSpPr>
        <p:spPr>
          <a:xfrm>
            <a:off x="11858625" y="3162300"/>
            <a:ext cx="993825" cy="343529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81" name="Conector angulado 80"/>
          <p:cNvCxnSpPr/>
          <p:nvPr/>
        </p:nvCxnSpPr>
        <p:spPr>
          <a:xfrm>
            <a:off x="11858625" y="3162300"/>
            <a:ext cx="993825" cy="5093835"/>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82" name="Group 9"/>
          <p:cNvGrpSpPr/>
          <p:nvPr/>
        </p:nvGrpSpPr>
        <p:grpSpPr>
          <a:xfrm>
            <a:off x="1028700" y="167276"/>
            <a:ext cx="10705819" cy="642349"/>
            <a:chOff x="0" y="0"/>
            <a:chExt cx="14274425" cy="856465"/>
          </a:xfrm>
        </p:grpSpPr>
        <p:grpSp>
          <p:nvGrpSpPr>
            <p:cNvPr id="83" name="Group 10"/>
            <p:cNvGrpSpPr/>
            <p:nvPr/>
          </p:nvGrpSpPr>
          <p:grpSpPr>
            <a:xfrm rot="5400000">
              <a:off x="3854095" y="-999210"/>
              <a:ext cx="856465" cy="2854885"/>
              <a:chOff x="0" y="0"/>
              <a:chExt cx="376296" cy="1254321"/>
            </a:xfrm>
          </p:grpSpPr>
          <p:sp>
            <p:nvSpPr>
              <p:cNvPr id="101"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102"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4"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85" name="Group 14"/>
            <p:cNvGrpSpPr/>
            <p:nvPr/>
          </p:nvGrpSpPr>
          <p:grpSpPr>
            <a:xfrm rot="5400000">
              <a:off x="6708980" y="-999210"/>
              <a:ext cx="856465" cy="2854885"/>
              <a:chOff x="0" y="0"/>
              <a:chExt cx="376296" cy="1254321"/>
            </a:xfrm>
          </p:grpSpPr>
          <p:sp>
            <p:nvSpPr>
              <p:cNvPr id="99"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100"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6"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87" name="Group 18"/>
            <p:cNvGrpSpPr/>
            <p:nvPr/>
          </p:nvGrpSpPr>
          <p:grpSpPr>
            <a:xfrm rot="5400000">
              <a:off x="9563865" y="-999210"/>
              <a:ext cx="856465" cy="2854885"/>
              <a:chOff x="0" y="0"/>
              <a:chExt cx="376296" cy="1254321"/>
            </a:xfrm>
          </p:grpSpPr>
          <p:sp>
            <p:nvSpPr>
              <p:cNvPr id="97"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98"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88"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89" name="Group 22"/>
            <p:cNvGrpSpPr/>
            <p:nvPr/>
          </p:nvGrpSpPr>
          <p:grpSpPr>
            <a:xfrm rot="5400000">
              <a:off x="12418750" y="-999210"/>
              <a:ext cx="856465" cy="2854885"/>
              <a:chOff x="0" y="0"/>
              <a:chExt cx="376296" cy="1254321"/>
            </a:xfrm>
          </p:grpSpPr>
          <p:sp>
            <p:nvSpPr>
              <p:cNvPr id="95"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96"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90"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91" name="Group 26"/>
            <p:cNvGrpSpPr/>
            <p:nvPr/>
          </p:nvGrpSpPr>
          <p:grpSpPr>
            <a:xfrm rot="5400000">
              <a:off x="999210" y="-999210"/>
              <a:ext cx="856465" cy="2854885"/>
              <a:chOff x="0" y="0"/>
              <a:chExt cx="501728" cy="1672428"/>
            </a:xfrm>
          </p:grpSpPr>
          <p:sp>
            <p:nvSpPr>
              <p:cNvPr id="93"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94"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92"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2" grpId="0" animBg="1"/>
      <p:bldP spid="73" grpId="0" animBg="1"/>
      <p:bldP spid="74" grpId="0" animBg="1"/>
      <p:bldP spid="75" grpId="0" animBg="1"/>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2" name="Freeform 32"/>
          <p:cNvSpPr/>
          <p:nvPr/>
        </p:nvSpPr>
        <p:spPr>
          <a:xfrm>
            <a:off x="1504950" y="2000250"/>
            <a:ext cx="6111488" cy="7258050"/>
          </a:xfrm>
          <a:custGeom>
            <a:avLst/>
            <a:gdLst/>
            <a:ahLst/>
            <a:cxnLst/>
            <a:rect l="l" t="t" r="r" b="b"/>
            <a:pathLst>
              <a:path w="6111488" h="7258050">
                <a:moveTo>
                  <a:pt x="0" y="0"/>
                </a:moveTo>
                <a:lnTo>
                  <a:pt x="6111488" y="0"/>
                </a:lnTo>
                <a:lnTo>
                  <a:pt x="6111488" y="7258050"/>
                </a:lnTo>
                <a:lnTo>
                  <a:pt x="0" y="7258050"/>
                </a:lnTo>
                <a:lnTo>
                  <a:pt x="0" y="0"/>
                </a:lnTo>
                <a:close/>
              </a:path>
            </a:pathLst>
          </a:custGeom>
          <a:blipFill>
            <a:blip r:embed="rId6"/>
            <a:stretch>
              <a:fillRect/>
            </a:stretch>
          </a:blipFill>
        </p:spPr>
      </p:sp>
      <p:sp>
        <p:nvSpPr>
          <p:cNvPr id="33" name="TextBox 33"/>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4" name="TextBox 34"/>
          <p:cNvSpPr txBox="1"/>
          <p:nvPr/>
        </p:nvSpPr>
        <p:spPr>
          <a:xfrm>
            <a:off x="7616438" y="1904858"/>
            <a:ext cx="9642862" cy="62750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10 pairs with the best metrics were selected to illustrate the quality of the forecasting models.</a:t>
            </a:r>
          </a:p>
          <a:p>
            <a:pPr marL="604519" lvl="1" indent="-302260">
              <a:lnSpc>
                <a:spcPts val="4199"/>
              </a:lnSpc>
              <a:buFont typeface="Arial"/>
              <a:buChar char="•"/>
            </a:pPr>
            <a:r>
              <a:rPr lang="en-US" sz="2799" dirty="0">
                <a:solidFill>
                  <a:srgbClr val="14110F"/>
                </a:solidFill>
                <a:latin typeface="Roboto"/>
              </a:rPr>
              <a:t>It is evident that some combinations of medicines and hospitals perform better than others.</a:t>
            </a:r>
          </a:p>
          <a:p>
            <a:pPr marL="604519" lvl="1" indent="-302260">
              <a:lnSpc>
                <a:spcPts val="4199"/>
              </a:lnSpc>
              <a:buFont typeface="Arial"/>
              <a:buChar char="•"/>
            </a:pPr>
            <a:r>
              <a:rPr lang="en-US" sz="2799" dirty="0">
                <a:solidFill>
                  <a:srgbClr val="14110F"/>
                </a:solidFill>
                <a:latin typeface="Roboto"/>
              </a:rPr>
              <a:t>Some medicines, in different combinations, also perform well, indicating that clusters with more than 2 medicines could be effective.</a:t>
            </a:r>
          </a:p>
          <a:p>
            <a:pPr marL="604519" lvl="1" indent="-302260">
              <a:lnSpc>
                <a:spcPts val="4199"/>
              </a:lnSpc>
              <a:buFont typeface="Arial"/>
              <a:buChar char="•"/>
            </a:pPr>
            <a:r>
              <a:rPr lang="en-US" sz="2799" dirty="0">
                <a:solidFill>
                  <a:srgbClr val="14110F"/>
                </a:solidFill>
                <a:latin typeface="Roboto"/>
              </a:rPr>
              <a:t>After testing with 2 medicines, we also tested with 3 or more medicines, but the positive results did not repeat as expected.</a:t>
            </a:r>
          </a:p>
          <a:p>
            <a:pPr marL="604519" lvl="1" indent="-302260">
              <a:lnSpc>
                <a:spcPts val="4199"/>
              </a:lnSpc>
              <a:buFont typeface="Arial"/>
              <a:buChar char="•"/>
            </a:pPr>
            <a:r>
              <a:rPr lang="en-US" sz="2799" dirty="0">
                <a:solidFill>
                  <a:srgbClr val="14110F"/>
                </a:solidFill>
                <a:latin typeface="Roboto"/>
              </a:rPr>
              <a:t>A better technique for clustering time series could be applied, such as DTW (Dynamic Time Warping).</a:t>
            </a:r>
          </a:p>
        </p:txBody>
      </p:sp>
      <p:grpSp>
        <p:nvGrpSpPr>
          <p:cNvPr id="35" name="Group 5"/>
          <p:cNvGrpSpPr/>
          <p:nvPr/>
        </p:nvGrpSpPr>
        <p:grpSpPr>
          <a:xfrm>
            <a:off x="0" y="9258300"/>
            <a:ext cx="9134475" cy="1028700"/>
            <a:chOff x="0" y="0"/>
            <a:chExt cx="12179300" cy="1371600"/>
          </a:xfrm>
        </p:grpSpPr>
        <p:sp>
          <p:nvSpPr>
            <p:cNvPr id="36" name="AutoShape 6"/>
            <p:cNvSpPr/>
            <p:nvPr/>
          </p:nvSpPr>
          <p:spPr>
            <a:xfrm>
              <a:off x="1625600" y="0"/>
              <a:ext cx="10553700" cy="1371600"/>
            </a:xfrm>
            <a:prstGeom prst="rect">
              <a:avLst/>
            </a:prstGeom>
            <a:solidFill>
              <a:srgbClr val="8FC3F4"/>
            </a:solidFill>
          </p:spPr>
        </p:sp>
        <p:sp>
          <p:nvSpPr>
            <p:cNvPr id="3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22</a:t>
              </a:r>
            </a:p>
          </p:txBody>
        </p:sp>
      </p:grpSp>
      <p:grpSp>
        <p:nvGrpSpPr>
          <p:cNvPr id="38" name="Group 9"/>
          <p:cNvGrpSpPr/>
          <p:nvPr/>
        </p:nvGrpSpPr>
        <p:grpSpPr>
          <a:xfrm>
            <a:off x="1028700" y="167276"/>
            <a:ext cx="10705819" cy="642349"/>
            <a:chOff x="0" y="0"/>
            <a:chExt cx="14274425" cy="856465"/>
          </a:xfrm>
        </p:grpSpPr>
        <p:grpSp>
          <p:nvGrpSpPr>
            <p:cNvPr id="39" name="Group 10"/>
            <p:cNvGrpSpPr/>
            <p:nvPr/>
          </p:nvGrpSpPr>
          <p:grpSpPr>
            <a:xfrm rot="5400000">
              <a:off x="3854095" y="-999210"/>
              <a:ext cx="856465" cy="2854885"/>
              <a:chOff x="0" y="0"/>
              <a:chExt cx="376296" cy="1254321"/>
            </a:xfrm>
          </p:grpSpPr>
          <p:sp>
            <p:nvSpPr>
              <p:cNvPr id="57"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8"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0"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1" name="Group 14"/>
            <p:cNvGrpSpPr/>
            <p:nvPr/>
          </p:nvGrpSpPr>
          <p:grpSpPr>
            <a:xfrm rot="5400000">
              <a:off x="6708980" y="-999210"/>
              <a:ext cx="856465" cy="2854885"/>
              <a:chOff x="0" y="0"/>
              <a:chExt cx="376296" cy="1254321"/>
            </a:xfrm>
          </p:grpSpPr>
          <p:sp>
            <p:nvSpPr>
              <p:cNvPr id="55"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6"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2"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3" name="Group 18"/>
            <p:cNvGrpSpPr/>
            <p:nvPr/>
          </p:nvGrpSpPr>
          <p:grpSpPr>
            <a:xfrm rot="5400000">
              <a:off x="9563865" y="-999210"/>
              <a:ext cx="856465" cy="2854885"/>
              <a:chOff x="0" y="0"/>
              <a:chExt cx="376296" cy="1254321"/>
            </a:xfrm>
          </p:grpSpPr>
          <p:sp>
            <p:nvSpPr>
              <p:cNvPr id="53"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4"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4"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5" name="Group 22"/>
            <p:cNvGrpSpPr/>
            <p:nvPr/>
          </p:nvGrpSpPr>
          <p:grpSpPr>
            <a:xfrm rot="5400000">
              <a:off x="12418750" y="-999210"/>
              <a:ext cx="856465" cy="2854885"/>
              <a:chOff x="0" y="0"/>
              <a:chExt cx="376296" cy="1254321"/>
            </a:xfrm>
          </p:grpSpPr>
          <p:sp>
            <p:nvSpPr>
              <p:cNvPr id="51"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2"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6"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7" name="Group 26"/>
            <p:cNvGrpSpPr/>
            <p:nvPr/>
          </p:nvGrpSpPr>
          <p:grpSpPr>
            <a:xfrm rot="5400000">
              <a:off x="999210" y="-999210"/>
              <a:ext cx="856465" cy="2854885"/>
              <a:chOff x="0" y="0"/>
              <a:chExt cx="501728" cy="1672428"/>
            </a:xfrm>
          </p:grpSpPr>
          <p:sp>
            <p:nvSpPr>
              <p:cNvPr id="49"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0"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8"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2" name="Freeform 32"/>
          <p:cNvSpPr/>
          <p:nvPr/>
        </p:nvSpPr>
        <p:spPr>
          <a:xfrm>
            <a:off x="1504950" y="2000250"/>
            <a:ext cx="10542545" cy="6244300"/>
          </a:xfrm>
          <a:custGeom>
            <a:avLst/>
            <a:gdLst/>
            <a:ahLst/>
            <a:cxnLst/>
            <a:rect l="l" t="t" r="r" b="b"/>
            <a:pathLst>
              <a:path w="10542545" h="6244300">
                <a:moveTo>
                  <a:pt x="0" y="0"/>
                </a:moveTo>
                <a:lnTo>
                  <a:pt x="10542545" y="0"/>
                </a:lnTo>
                <a:lnTo>
                  <a:pt x="10542545" y="6244300"/>
                </a:lnTo>
                <a:lnTo>
                  <a:pt x="0" y="6244300"/>
                </a:lnTo>
                <a:lnTo>
                  <a:pt x="0" y="0"/>
                </a:lnTo>
                <a:close/>
              </a:path>
            </a:pathLst>
          </a:custGeom>
          <a:blipFill>
            <a:blip r:embed="rId6"/>
            <a:stretch>
              <a:fillRect/>
            </a:stretch>
          </a:blipFill>
        </p:spPr>
      </p:sp>
      <p:sp>
        <p:nvSpPr>
          <p:cNvPr id="33" name="Freeform 33"/>
          <p:cNvSpPr/>
          <p:nvPr/>
        </p:nvSpPr>
        <p:spPr>
          <a:xfrm>
            <a:off x="12237995" y="2000108"/>
            <a:ext cx="5021305" cy="1216502"/>
          </a:xfrm>
          <a:custGeom>
            <a:avLst/>
            <a:gdLst/>
            <a:ahLst/>
            <a:cxnLst/>
            <a:rect l="l" t="t" r="r" b="b"/>
            <a:pathLst>
              <a:path w="5021305" h="1216502">
                <a:moveTo>
                  <a:pt x="0" y="0"/>
                </a:moveTo>
                <a:lnTo>
                  <a:pt x="5021305" y="0"/>
                </a:lnTo>
                <a:lnTo>
                  <a:pt x="5021305" y="1216502"/>
                </a:lnTo>
                <a:lnTo>
                  <a:pt x="0" y="1216502"/>
                </a:lnTo>
                <a:lnTo>
                  <a:pt x="0" y="0"/>
                </a:lnTo>
                <a:close/>
              </a:path>
            </a:pathLst>
          </a:custGeom>
          <a:blipFill>
            <a:blip r:embed="rId7"/>
            <a:stretch>
              <a:fillRect/>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260794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Even with different magnitudes, similarities were still present, which resulted in favorable forecasting evaluations.</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23</a:t>
              </a:r>
            </a:p>
          </p:txBody>
        </p:sp>
      </p:grpSp>
      <p:grpSp>
        <p:nvGrpSpPr>
          <p:cNvPr id="39" name="Group 9"/>
          <p:cNvGrpSpPr/>
          <p:nvPr/>
        </p:nvGrpSpPr>
        <p:grpSpPr>
          <a:xfrm>
            <a:off x="1028700" y="167276"/>
            <a:ext cx="10705819" cy="642349"/>
            <a:chOff x="0" y="0"/>
            <a:chExt cx="14274425" cy="856465"/>
          </a:xfrm>
        </p:grpSpPr>
        <p:grpSp>
          <p:nvGrpSpPr>
            <p:cNvPr id="40" name="Group 10"/>
            <p:cNvGrpSpPr/>
            <p:nvPr/>
          </p:nvGrpSpPr>
          <p:grpSpPr>
            <a:xfrm rot="5400000">
              <a:off x="3854095" y="-999210"/>
              <a:ext cx="856465" cy="2854885"/>
              <a:chOff x="0" y="0"/>
              <a:chExt cx="376296" cy="1254321"/>
            </a:xfrm>
          </p:grpSpPr>
          <p:sp>
            <p:nvSpPr>
              <p:cNvPr id="58"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9"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1"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2" name="Group 14"/>
            <p:cNvGrpSpPr/>
            <p:nvPr/>
          </p:nvGrpSpPr>
          <p:grpSpPr>
            <a:xfrm rot="5400000">
              <a:off x="6708980" y="-999210"/>
              <a:ext cx="856465" cy="2854885"/>
              <a:chOff x="0" y="0"/>
              <a:chExt cx="376296" cy="1254321"/>
            </a:xfrm>
          </p:grpSpPr>
          <p:sp>
            <p:nvSpPr>
              <p:cNvPr id="56"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7"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4" name="Group 18"/>
            <p:cNvGrpSpPr/>
            <p:nvPr/>
          </p:nvGrpSpPr>
          <p:grpSpPr>
            <a:xfrm rot="5400000">
              <a:off x="9563865" y="-999210"/>
              <a:ext cx="856465" cy="2854885"/>
              <a:chOff x="0" y="0"/>
              <a:chExt cx="376296" cy="1254321"/>
            </a:xfrm>
          </p:grpSpPr>
          <p:sp>
            <p:nvSpPr>
              <p:cNvPr id="54"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5"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5"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6" name="Group 22"/>
            <p:cNvGrpSpPr/>
            <p:nvPr/>
          </p:nvGrpSpPr>
          <p:grpSpPr>
            <a:xfrm rot="5400000">
              <a:off x="12418750" y="-999210"/>
              <a:ext cx="856465" cy="2854885"/>
              <a:chOff x="0" y="0"/>
              <a:chExt cx="376296" cy="1254321"/>
            </a:xfrm>
          </p:grpSpPr>
          <p:sp>
            <p:nvSpPr>
              <p:cNvPr id="52"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8" name="Group 26"/>
            <p:cNvGrpSpPr/>
            <p:nvPr/>
          </p:nvGrpSpPr>
          <p:grpSpPr>
            <a:xfrm rot="5400000">
              <a:off x="999210" y="-999210"/>
              <a:ext cx="856465" cy="2854885"/>
              <a:chOff x="0" y="0"/>
              <a:chExt cx="501728" cy="1672428"/>
            </a:xfrm>
          </p:grpSpPr>
          <p:sp>
            <p:nvSpPr>
              <p:cNvPr id="50"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1"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9"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2" name="Freeform 32"/>
          <p:cNvSpPr/>
          <p:nvPr/>
        </p:nvSpPr>
        <p:spPr>
          <a:xfrm>
            <a:off x="1504950" y="2000250"/>
            <a:ext cx="10542270" cy="6199359"/>
          </a:xfrm>
          <a:custGeom>
            <a:avLst/>
            <a:gdLst/>
            <a:ahLst/>
            <a:cxnLst/>
            <a:rect l="l" t="t" r="r" b="b"/>
            <a:pathLst>
              <a:path w="10542270" h="6199359">
                <a:moveTo>
                  <a:pt x="0" y="0"/>
                </a:moveTo>
                <a:lnTo>
                  <a:pt x="10542270" y="0"/>
                </a:lnTo>
                <a:lnTo>
                  <a:pt x="10542270" y="6199359"/>
                </a:lnTo>
                <a:lnTo>
                  <a:pt x="0" y="6199359"/>
                </a:lnTo>
                <a:lnTo>
                  <a:pt x="0" y="0"/>
                </a:lnTo>
                <a:close/>
              </a:path>
            </a:pathLst>
          </a:custGeom>
          <a:blipFill>
            <a:blip r:embed="rId6"/>
            <a:stretch>
              <a:fillRect/>
            </a:stretch>
          </a:blipFill>
        </p:spPr>
      </p:sp>
      <p:sp>
        <p:nvSpPr>
          <p:cNvPr id="33" name="Freeform 33"/>
          <p:cNvSpPr/>
          <p:nvPr/>
        </p:nvSpPr>
        <p:spPr>
          <a:xfrm>
            <a:off x="12237720" y="2000250"/>
            <a:ext cx="5021580" cy="1216568"/>
          </a:xfrm>
          <a:custGeom>
            <a:avLst/>
            <a:gdLst/>
            <a:ahLst/>
            <a:cxnLst/>
            <a:rect l="l" t="t" r="r" b="b"/>
            <a:pathLst>
              <a:path w="5021580" h="1216568">
                <a:moveTo>
                  <a:pt x="0" y="0"/>
                </a:moveTo>
                <a:lnTo>
                  <a:pt x="5021580" y="0"/>
                </a:lnTo>
                <a:lnTo>
                  <a:pt x="5021580" y="1216568"/>
                </a:lnTo>
                <a:lnTo>
                  <a:pt x="0" y="1216568"/>
                </a:lnTo>
                <a:lnTo>
                  <a:pt x="0" y="0"/>
                </a:lnTo>
                <a:close/>
              </a:path>
            </a:pathLst>
          </a:custGeom>
          <a:blipFill>
            <a:blip r:embed="rId7"/>
            <a:stretch>
              <a:fillRect/>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36556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trends and magnitudes of both series are similar, differing only at the end. However, these similarities were sufficient to produce a prediction with less than a 10% error rate.</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24</a:t>
              </a:r>
            </a:p>
          </p:txBody>
        </p:sp>
      </p:grpSp>
      <p:grpSp>
        <p:nvGrpSpPr>
          <p:cNvPr id="39" name="Group 9"/>
          <p:cNvGrpSpPr/>
          <p:nvPr/>
        </p:nvGrpSpPr>
        <p:grpSpPr>
          <a:xfrm>
            <a:off x="1028700" y="167276"/>
            <a:ext cx="10705819" cy="642349"/>
            <a:chOff x="0" y="0"/>
            <a:chExt cx="14274425" cy="856465"/>
          </a:xfrm>
        </p:grpSpPr>
        <p:grpSp>
          <p:nvGrpSpPr>
            <p:cNvPr id="40" name="Group 10"/>
            <p:cNvGrpSpPr/>
            <p:nvPr/>
          </p:nvGrpSpPr>
          <p:grpSpPr>
            <a:xfrm rot="5400000">
              <a:off x="3854095" y="-999210"/>
              <a:ext cx="856465" cy="2854885"/>
              <a:chOff x="0" y="0"/>
              <a:chExt cx="376296" cy="1254321"/>
            </a:xfrm>
          </p:grpSpPr>
          <p:sp>
            <p:nvSpPr>
              <p:cNvPr id="58"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9"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1"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2" name="Group 14"/>
            <p:cNvGrpSpPr/>
            <p:nvPr/>
          </p:nvGrpSpPr>
          <p:grpSpPr>
            <a:xfrm rot="5400000">
              <a:off x="6708980" y="-999210"/>
              <a:ext cx="856465" cy="2854885"/>
              <a:chOff x="0" y="0"/>
              <a:chExt cx="376296" cy="1254321"/>
            </a:xfrm>
          </p:grpSpPr>
          <p:sp>
            <p:nvSpPr>
              <p:cNvPr id="56"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7"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4" name="Group 18"/>
            <p:cNvGrpSpPr/>
            <p:nvPr/>
          </p:nvGrpSpPr>
          <p:grpSpPr>
            <a:xfrm rot="5400000">
              <a:off x="9563865" y="-999210"/>
              <a:ext cx="856465" cy="2854885"/>
              <a:chOff x="0" y="0"/>
              <a:chExt cx="376296" cy="1254321"/>
            </a:xfrm>
          </p:grpSpPr>
          <p:sp>
            <p:nvSpPr>
              <p:cNvPr id="54"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5"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5"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6" name="Group 22"/>
            <p:cNvGrpSpPr/>
            <p:nvPr/>
          </p:nvGrpSpPr>
          <p:grpSpPr>
            <a:xfrm rot="5400000">
              <a:off x="12418750" y="-999210"/>
              <a:ext cx="856465" cy="2854885"/>
              <a:chOff x="0" y="0"/>
              <a:chExt cx="376296" cy="1254321"/>
            </a:xfrm>
          </p:grpSpPr>
          <p:sp>
            <p:nvSpPr>
              <p:cNvPr id="52"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8" name="Group 26"/>
            <p:cNvGrpSpPr/>
            <p:nvPr/>
          </p:nvGrpSpPr>
          <p:grpSpPr>
            <a:xfrm rot="5400000">
              <a:off x="999210" y="-999210"/>
              <a:ext cx="856465" cy="2854885"/>
              <a:chOff x="0" y="0"/>
              <a:chExt cx="501728" cy="1672428"/>
            </a:xfrm>
          </p:grpSpPr>
          <p:sp>
            <p:nvSpPr>
              <p:cNvPr id="50"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1"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9"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2"/>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3"/>
              <a:stretch>
                <a:fillRect/>
              </a:stretch>
            </a:blipFill>
          </p:spPr>
        </p:sp>
      </p:grpSp>
      <p:sp>
        <p:nvSpPr>
          <p:cNvPr id="30" name="Freeform 30"/>
          <p:cNvSpPr/>
          <p:nvPr/>
        </p:nvSpPr>
        <p:spPr>
          <a:xfrm rot="-10800000">
            <a:off x="17259300" y="-677162"/>
            <a:ext cx="2479948" cy="4687187"/>
          </a:xfrm>
          <a:custGeom>
            <a:avLst/>
            <a:gdLst/>
            <a:ahLst/>
            <a:cxnLst/>
            <a:rect l="l" t="t" r="r" b="b"/>
            <a:pathLst>
              <a:path w="2479948" h="4687187">
                <a:moveTo>
                  <a:pt x="0" y="0"/>
                </a:moveTo>
                <a:lnTo>
                  <a:pt x="2479948" y="0"/>
                </a:lnTo>
                <a:lnTo>
                  <a:pt x="2479948" y="4687187"/>
                </a:lnTo>
                <a:lnTo>
                  <a:pt x="0" y="46871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1" name="Freeform 31"/>
          <p:cNvSpPr/>
          <p:nvPr/>
        </p:nvSpPr>
        <p:spPr>
          <a:xfrm rot="-10800000">
            <a:off x="-1238130" y="4210982"/>
            <a:ext cx="2266830" cy="4284387"/>
          </a:xfrm>
          <a:custGeom>
            <a:avLst/>
            <a:gdLst/>
            <a:ahLst/>
            <a:cxnLst/>
            <a:rect l="l" t="t" r="r" b="b"/>
            <a:pathLst>
              <a:path w="2266830" h="4284387">
                <a:moveTo>
                  <a:pt x="0" y="0"/>
                </a:moveTo>
                <a:lnTo>
                  <a:pt x="2266830" y="0"/>
                </a:lnTo>
                <a:lnTo>
                  <a:pt x="2266830" y="4284386"/>
                </a:lnTo>
                <a:lnTo>
                  <a:pt x="0" y="428438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2" name="Freeform 32"/>
          <p:cNvSpPr/>
          <p:nvPr/>
        </p:nvSpPr>
        <p:spPr>
          <a:xfrm>
            <a:off x="1504950" y="2000250"/>
            <a:ext cx="10542270" cy="6199359"/>
          </a:xfrm>
          <a:custGeom>
            <a:avLst/>
            <a:gdLst/>
            <a:ahLst/>
            <a:cxnLst/>
            <a:rect l="l" t="t" r="r" b="b"/>
            <a:pathLst>
              <a:path w="10542270" h="6199359">
                <a:moveTo>
                  <a:pt x="0" y="0"/>
                </a:moveTo>
                <a:lnTo>
                  <a:pt x="10542270" y="0"/>
                </a:lnTo>
                <a:lnTo>
                  <a:pt x="10542270" y="6199359"/>
                </a:lnTo>
                <a:lnTo>
                  <a:pt x="0" y="6199359"/>
                </a:lnTo>
                <a:lnTo>
                  <a:pt x="0" y="0"/>
                </a:lnTo>
                <a:close/>
              </a:path>
            </a:pathLst>
          </a:custGeom>
          <a:blipFill>
            <a:blip r:embed="rId6"/>
            <a:stretch>
              <a:fillRect t="-361" b="-361"/>
            </a:stretch>
          </a:blipFill>
        </p:spPr>
      </p:sp>
      <p:sp>
        <p:nvSpPr>
          <p:cNvPr id="33" name="Freeform 33"/>
          <p:cNvSpPr/>
          <p:nvPr/>
        </p:nvSpPr>
        <p:spPr>
          <a:xfrm>
            <a:off x="12237720" y="2000250"/>
            <a:ext cx="5021580" cy="1216568"/>
          </a:xfrm>
          <a:custGeom>
            <a:avLst/>
            <a:gdLst/>
            <a:ahLst/>
            <a:cxnLst/>
            <a:rect l="l" t="t" r="r" b="b"/>
            <a:pathLst>
              <a:path w="5021580" h="1216568">
                <a:moveTo>
                  <a:pt x="0" y="0"/>
                </a:moveTo>
                <a:lnTo>
                  <a:pt x="5021580" y="0"/>
                </a:lnTo>
                <a:lnTo>
                  <a:pt x="5021580" y="1216568"/>
                </a:lnTo>
                <a:lnTo>
                  <a:pt x="0" y="1216568"/>
                </a:lnTo>
                <a:lnTo>
                  <a:pt x="0" y="0"/>
                </a:lnTo>
                <a:close/>
              </a:path>
            </a:pathLst>
          </a:custGeom>
          <a:blipFill>
            <a:blip r:embed="rId7"/>
            <a:stretch>
              <a:fillRect t="-86" b="-86"/>
            </a:stretch>
          </a:blipFill>
        </p:spPr>
      </p:sp>
      <p:sp>
        <p:nvSpPr>
          <p:cNvPr id="34" name="TextBox 34"/>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3: Forecasting</a:t>
            </a:r>
          </a:p>
        </p:txBody>
      </p:sp>
      <p:sp>
        <p:nvSpPr>
          <p:cNvPr id="35" name="TextBox 35"/>
          <p:cNvSpPr txBox="1"/>
          <p:nvPr/>
        </p:nvSpPr>
        <p:spPr>
          <a:xfrm>
            <a:off x="12237995" y="3745230"/>
            <a:ext cx="5021305" cy="52273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Continuing from the previously observed patterns, this pair exhibits an error rate of less than 10%. Despite differences in magnitude, it produced favorable results in terms of MAPE and outperformed the baseline and other clustering techniques.</a:t>
            </a:r>
          </a:p>
        </p:txBody>
      </p:sp>
      <p:grpSp>
        <p:nvGrpSpPr>
          <p:cNvPr id="36" name="Group 5"/>
          <p:cNvGrpSpPr/>
          <p:nvPr/>
        </p:nvGrpSpPr>
        <p:grpSpPr>
          <a:xfrm>
            <a:off x="0" y="9258300"/>
            <a:ext cx="9134475" cy="1028700"/>
            <a:chOff x="0" y="0"/>
            <a:chExt cx="12179300" cy="1371600"/>
          </a:xfrm>
        </p:grpSpPr>
        <p:sp>
          <p:nvSpPr>
            <p:cNvPr id="37" name="AutoShape 6"/>
            <p:cNvSpPr/>
            <p:nvPr/>
          </p:nvSpPr>
          <p:spPr>
            <a:xfrm>
              <a:off x="1625600" y="0"/>
              <a:ext cx="10553700" cy="1371600"/>
            </a:xfrm>
            <a:prstGeom prst="rect">
              <a:avLst/>
            </a:prstGeom>
            <a:solidFill>
              <a:srgbClr val="8FC3F4"/>
            </a:solidFill>
          </p:spPr>
        </p:sp>
        <p:sp>
          <p:nvSpPr>
            <p:cNvPr id="3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25</a:t>
              </a:r>
            </a:p>
          </p:txBody>
        </p:sp>
      </p:grpSp>
      <p:grpSp>
        <p:nvGrpSpPr>
          <p:cNvPr id="39" name="Group 9"/>
          <p:cNvGrpSpPr/>
          <p:nvPr/>
        </p:nvGrpSpPr>
        <p:grpSpPr>
          <a:xfrm>
            <a:off x="1028700" y="167276"/>
            <a:ext cx="10705819" cy="642349"/>
            <a:chOff x="0" y="0"/>
            <a:chExt cx="14274425" cy="856465"/>
          </a:xfrm>
        </p:grpSpPr>
        <p:grpSp>
          <p:nvGrpSpPr>
            <p:cNvPr id="40" name="Group 10"/>
            <p:cNvGrpSpPr/>
            <p:nvPr/>
          </p:nvGrpSpPr>
          <p:grpSpPr>
            <a:xfrm rot="5400000">
              <a:off x="3854095" y="-999210"/>
              <a:ext cx="856465" cy="2854885"/>
              <a:chOff x="0" y="0"/>
              <a:chExt cx="376296" cy="1254321"/>
            </a:xfrm>
          </p:grpSpPr>
          <p:sp>
            <p:nvSpPr>
              <p:cNvPr id="58" name="Freeform 1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59" name="TextBox 1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1" name="TextBox 13"/>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42" name="Group 14"/>
            <p:cNvGrpSpPr/>
            <p:nvPr/>
          </p:nvGrpSpPr>
          <p:grpSpPr>
            <a:xfrm rot="5400000">
              <a:off x="6708980" y="-999210"/>
              <a:ext cx="856465" cy="2854885"/>
              <a:chOff x="0" y="0"/>
              <a:chExt cx="376296" cy="1254321"/>
            </a:xfrm>
          </p:grpSpPr>
          <p:sp>
            <p:nvSpPr>
              <p:cNvPr id="56" name="Freeform 1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57" name="TextBox 1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17"/>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4" name="Group 18"/>
            <p:cNvGrpSpPr/>
            <p:nvPr/>
          </p:nvGrpSpPr>
          <p:grpSpPr>
            <a:xfrm rot="5400000">
              <a:off x="9563865" y="-999210"/>
              <a:ext cx="856465" cy="2854885"/>
              <a:chOff x="0" y="0"/>
              <a:chExt cx="376296" cy="1254321"/>
            </a:xfrm>
          </p:grpSpPr>
          <p:sp>
            <p:nvSpPr>
              <p:cNvPr id="54" name="Freeform 1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55" name="TextBox 2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5" name="TextBox 21"/>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6" name="Group 22"/>
            <p:cNvGrpSpPr/>
            <p:nvPr/>
          </p:nvGrpSpPr>
          <p:grpSpPr>
            <a:xfrm rot="5400000">
              <a:off x="12418750" y="-999210"/>
              <a:ext cx="856465" cy="2854885"/>
              <a:chOff x="0" y="0"/>
              <a:chExt cx="376296" cy="1254321"/>
            </a:xfrm>
          </p:grpSpPr>
          <p:sp>
            <p:nvSpPr>
              <p:cNvPr id="52" name="Freeform 23"/>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solidFill>
            </p:spPr>
          </p:sp>
          <p:sp>
            <p:nvSpPr>
              <p:cNvPr id="53" name="TextBox 2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25"/>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E</a:t>
              </a:r>
              <a:r>
                <a:rPr lang="en-US" sz="1348" dirty="0" smtClean="0">
                  <a:solidFill>
                    <a:srgbClr val="FFFFFF"/>
                  </a:solidFill>
                  <a:latin typeface="Roboto Bold"/>
                </a:rPr>
                <a:t>: </a:t>
              </a:r>
              <a:r>
                <a:rPr lang="en-US" sz="1348" dirty="0">
                  <a:solidFill>
                    <a:srgbClr val="FFFFFF"/>
                  </a:solidFill>
                  <a:latin typeface="Roboto Bold"/>
                </a:rPr>
                <a:t>Forecasting</a:t>
              </a:r>
            </a:p>
          </p:txBody>
        </p:sp>
        <p:grpSp>
          <p:nvGrpSpPr>
            <p:cNvPr id="48" name="Group 26"/>
            <p:cNvGrpSpPr/>
            <p:nvPr/>
          </p:nvGrpSpPr>
          <p:grpSpPr>
            <a:xfrm rot="5400000">
              <a:off x="999210" y="-999210"/>
              <a:ext cx="856465" cy="2854885"/>
              <a:chOff x="0" y="0"/>
              <a:chExt cx="501728" cy="1672428"/>
            </a:xfrm>
          </p:grpSpPr>
          <p:sp>
            <p:nvSpPr>
              <p:cNvPr id="50" name="Freeform 27"/>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1" name="TextBox 28"/>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49" name="TextBox 29"/>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4: Conclusion</a:t>
            </a:r>
          </a:p>
        </p:txBody>
      </p:sp>
      <p:sp>
        <p:nvSpPr>
          <p:cNvPr id="11" name="TextBox 11"/>
          <p:cNvSpPr txBox="1"/>
          <p:nvPr/>
        </p:nvSpPr>
        <p:spPr>
          <a:xfrm>
            <a:off x="1504950" y="2286000"/>
            <a:ext cx="15278100" cy="41795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Conventional clustering methods failed to produce satisfactory MAPE metric scores in forecasting tests.</a:t>
            </a:r>
          </a:p>
          <a:p>
            <a:pPr marL="604519" lvl="1" indent="-302260">
              <a:lnSpc>
                <a:spcPts val="4199"/>
              </a:lnSpc>
              <a:buFont typeface="Arial"/>
              <a:buChar char="•"/>
            </a:pPr>
            <a:r>
              <a:rPr lang="en-US" sz="2799" dirty="0">
                <a:solidFill>
                  <a:srgbClr val="14110F"/>
                </a:solidFill>
                <a:latin typeface="Roboto"/>
              </a:rPr>
              <a:t>Discrepancies in the data across various hospitals complicated the development of robust models and accurate predictions.</a:t>
            </a:r>
          </a:p>
          <a:p>
            <a:pPr marL="604519" lvl="1" indent="-302260">
              <a:lnSpc>
                <a:spcPts val="4199"/>
              </a:lnSpc>
              <a:buFont typeface="Arial"/>
              <a:buChar char="•"/>
            </a:pPr>
            <a:r>
              <a:rPr lang="en-US" sz="2799" dirty="0">
                <a:solidFill>
                  <a:srgbClr val="14110F"/>
                </a:solidFill>
                <a:latin typeface="Roboto"/>
              </a:rPr>
              <a:t>Manual clustering, however, led to favorable forecasting scores.</a:t>
            </a:r>
          </a:p>
          <a:p>
            <a:pPr marL="604519" lvl="1" indent="-302260">
              <a:lnSpc>
                <a:spcPts val="4199"/>
              </a:lnSpc>
              <a:buFont typeface="Arial"/>
              <a:buChar char="•"/>
            </a:pPr>
            <a:r>
              <a:rPr lang="en-US" sz="2799" dirty="0">
                <a:solidFill>
                  <a:srgbClr val="14110F"/>
                </a:solidFill>
                <a:latin typeface="Roboto"/>
              </a:rPr>
              <a:t>Certain medicines achieved predictions with errors below 10% in manual clustering.</a:t>
            </a:r>
          </a:p>
          <a:p>
            <a:pPr marL="604519" lvl="1" indent="-302260">
              <a:lnSpc>
                <a:spcPts val="4199"/>
              </a:lnSpc>
              <a:buFont typeface="Arial"/>
              <a:buChar char="•"/>
            </a:pPr>
            <a:r>
              <a:rPr lang="en-US" sz="2799" dirty="0">
                <a:solidFill>
                  <a:srgbClr val="14110F"/>
                </a:solidFill>
                <a:latin typeface="Roboto"/>
              </a:rPr>
              <a:t>In manual clustering, specific combinations of medicines and hospitals outperformed the baseline and other clustering techniques.</a:t>
            </a:r>
          </a:p>
        </p:txBody>
      </p:sp>
      <p:grpSp>
        <p:nvGrpSpPr>
          <p:cNvPr id="12" name="Group 5"/>
          <p:cNvGrpSpPr/>
          <p:nvPr/>
        </p:nvGrpSpPr>
        <p:grpSpPr>
          <a:xfrm>
            <a:off x="0" y="9258300"/>
            <a:ext cx="9134475" cy="1028700"/>
            <a:chOff x="0" y="0"/>
            <a:chExt cx="12179300" cy="1371600"/>
          </a:xfrm>
        </p:grpSpPr>
        <p:sp>
          <p:nvSpPr>
            <p:cNvPr id="13" name="AutoShape 6"/>
            <p:cNvSpPr/>
            <p:nvPr/>
          </p:nvSpPr>
          <p:spPr>
            <a:xfrm>
              <a:off x="1625600" y="0"/>
              <a:ext cx="10553700" cy="1371600"/>
            </a:xfrm>
            <a:prstGeom prst="rect">
              <a:avLst/>
            </a:prstGeom>
            <a:solidFill>
              <a:srgbClr val="E6327E"/>
            </a:solidFill>
          </p:spPr>
        </p:sp>
        <p:sp>
          <p:nvSpPr>
            <p:cNvPr id="14"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26</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4: Conclusion</a:t>
            </a:r>
          </a:p>
        </p:txBody>
      </p:sp>
      <p:sp>
        <p:nvSpPr>
          <p:cNvPr id="11" name="TextBox 11"/>
          <p:cNvSpPr txBox="1"/>
          <p:nvPr/>
        </p:nvSpPr>
        <p:spPr>
          <a:xfrm>
            <a:off x="1504950" y="2286000"/>
            <a:ext cx="15278100" cy="41795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It is advisable to explore advanced time series clustering techniques, like Dynamic Time Warping.</a:t>
            </a:r>
          </a:p>
          <a:p>
            <a:pPr marL="604519" lvl="1" indent="-302260">
              <a:lnSpc>
                <a:spcPts val="4199"/>
              </a:lnSpc>
              <a:buFont typeface="Arial"/>
              <a:buChar char="•"/>
            </a:pPr>
            <a:r>
              <a:rPr lang="en-US" sz="2799" dirty="0">
                <a:solidFill>
                  <a:srgbClr val="14110F"/>
                </a:solidFill>
                <a:latin typeface="Roboto"/>
              </a:rPr>
              <a:t>Gathering additional data is essential to determine whether the subpar performance of clustering techniques can be mitigated with larger datasets.</a:t>
            </a:r>
          </a:p>
          <a:p>
            <a:pPr marL="604519" lvl="1" indent="-302260">
              <a:lnSpc>
                <a:spcPts val="4199"/>
              </a:lnSpc>
              <a:buFont typeface="Arial"/>
              <a:buChar char="•"/>
            </a:pPr>
            <a:r>
              <a:rPr lang="en-US" sz="2799" dirty="0">
                <a:solidFill>
                  <a:srgbClr val="14110F"/>
                </a:solidFill>
                <a:latin typeface="Roboto"/>
              </a:rPr>
              <a:t>Addressing data gaps can be achieved through established methods found in the literature, including extrapolation, SARIMA, or other machine learning approaches.</a:t>
            </a:r>
          </a:p>
          <a:p>
            <a:pPr marL="604519" lvl="1" indent="-302260">
              <a:lnSpc>
                <a:spcPts val="4199"/>
              </a:lnSpc>
              <a:buFont typeface="Arial"/>
              <a:buChar char="•"/>
            </a:pPr>
            <a:r>
              <a:rPr lang="en-US" sz="2799" dirty="0">
                <a:solidFill>
                  <a:srgbClr val="14110F"/>
                </a:solidFill>
                <a:latin typeface="Roboto"/>
              </a:rPr>
              <a:t>The current findings should undergo testing through simulations using synthetic data to emulate a new hospital scenario.</a:t>
            </a:r>
          </a:p>
        </p:txBody>
      </p:sp>
      <p:grpSp>
        <p:nvGrpSpPr>
          <p:cNvPr id="12" name="Group 5"/>
          <p:cNvGrpSpPr/>
          <p:nvPr/>
        </p:nvGrpSpPr>
        <p:grpSpPr>
          <a:xfrm>
            <a:off x="0" y="9258300"/>
            <a:ext cx="9134475" cy="1028700"/>
            <a:chOff x="0" y="0"/>
            <a:chExt cx="12179300" cy="1371600"/>
          </a:xfrm>
        </p:grpSpPr>
        <p:sp>
          <p:nvSpPr>
            <p:cNvPr id="13" name="AutoShape 6"/>
            <p:cNvSpPr/>
            <p:nvPr/>
          </p:nvSpPr>
          <p:spPr>
            <a:xfrm>
              <a:off x="1625600" y="0"/>
              <a:ext cx="10553700" cy="1371600"/>
            </a:xfrm>
            <a:prstGeom prst="rect">
              <a:avLst/>
            </a:prstGeom>
            <a:solidFill>
              <a:srgbClr val="E6327E"/>
            </a:solidFill>
          </p:spPr>
        </p:sp>
        <p:sp>
          <p:nvSpPr>
            <p:cNvPr id="14"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27</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0500" y="9296400"/>
            <a:ext cx="4161604" cy="952500"/>
            <a:chOff x="0" y="0"/>
            <a:chExt cx="5548806" cy="1270000"/>
          </a:xfrm>
        </p:grpSpPr>
        <p:sp>
          <p:nvSpPr>
            <p:cNvPr id="3" name="Freeform 3"/>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3"/>
              <a:stretch>
                <a:fillRect/>
              </a:stretch>
            </a:blipFill>
          </p:spPr>
        </p:sp>
        <p:sp>
          <p:nvSpPr>
            <p:cNvPr id="4" name="Freeform 4"/>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4"/>
              <a:stretch>
                <a:fillRect/>
              </a:stretch>
            </a:blipFill>
          </p:spPr>
        </p:sp>
      </p:grpSp>
      <p:grpSp>
        <p:nvGrpSpPr>
          <p:cNvPr id="5" name="Group 5"/>
          <p:cNvGrpSpPr/>
          <p:nvPr/>
        </p:nvGrpSpPr>
        <p:grpSpPr>
          <a:xfrm>
            <a:off x="0" y="9258300"/>
            <a:ext cx="9134475" cy="1028700"/>
            <a:chOff x="0" y="0"/>
            <a:chExt cx="12179300" cy="1371600"/>
          </a:xfrm>
        </p:grpSpPr>
        <p:sp>
          <p:nvSpPr>
            <p:cNvPr id="6" name="AutoShape 6"/>
            <p:cNvSpPr/>
            <p:nvPr/>
          </p:nvSpPr>
          <p:spPr>
            <a:xfrm>
              <a:off x="1625600" y="0"/>
              <a:ext cx="10553700" cy="1371600"/>
            </a:xfrm>
            <a:prstGeom prst="rect">
              <a:avLst/>
            </a:prstGeom>
            <a:solidFill>
              <a:srgbClr val="E6327E"/>
            </a:solidFill>
          </p:spPr>
        </p:sp>
        <p:sp>
          <p:nvSpPr>
            <p:cNvPr id="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1</a:t>
              </a:r>
              <a:endParaRPr lang="fr-FR" dirty="0">
                <a:ln>
                  <a:solidFill>
                    <a:schemeClr val="bg1"/>
                  </a:solidFill>
                </a:ln>
                <a:solidFill>
                  <a:schemeClr val="bg1"/>
                </a:solidFill>
              </a:endParaRPr>
            </a:p>
          </p:txBody>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11" name="Freeform 11"/>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8" name="Retângulo de cantos arredondados 67"/>
          <p:cNvSpPr/>
          <p:nvPr/>
        </p:nvSpPr>
        <p:spPr>
          <a:xfrm>
            <a:off x="1783124"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7" name="Grupo 66"/>
          <p:cNvGrpSpPr/>
          <p:nvPr/>
        </p:nvGrpSpPr>
        <p:grpSpPr>
          <a:xfrm>
            <a:off x="2154226" y="3298143"/>
            <a:ext cx="1192518" cy="4693483"/>
            <a:chOff x="2116833" y="3299721"/>
            <a:chExt cx="1331374" cy="5267651"/>
          </a:xfrm>
        </p:grpSpPr>
        <p:sp>
          <p:nvSpPr>
            <p:cNvPr id="15" name="Freeform 15"/>
            <p:cNvSpPr/>
            <p:nvPr/>
          </p:nvSpPr>
          <p:spPr>
            <a:xfrm>
              <a:off x="2193407" y="3299721"/>
              <a:ext cx="1178227" cy="1038313"/>
            </a:xfrm>
            <a:custGeom>
              <a:avLst/>
              <a:gdLst/>
              <a:ahLst/>
              <a:cxnLst/>
              <a:rect l="l" t="t" r="r" b="b"/>
              <a:pathLst>
                <a:path w="1178227" h="1038313">
                  <a:moveTo>
                    <a:pt x="0" y="0"/>
                  </a:moveTo>
                  <a:lnTo>
                    <a:pt x="1178227" y="0"/>
                  </a:lnTo>
                  <a:lnTo>
                    <a:pt x="1178227" y="1038313"/>
                  </a:lnTo>
                  <a:lnTo>
                    <a:pt x="0" y="103831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6" name="Freeform 16"/>
            <p:cNvSpPr/>
            <p:nvPr/>
          </p:nvSpPr>
          <p:spPr>
            <a:xfrm>
              <a:off x="2193407" y="7053878"/>
              <a:ext cx="1178227" cy="1038313"/>
            </a:xfrm>
            <a:custGeom>
              <a:avLst/>
              <a:gdLst/>
              <a:ahLst/>
              <a:cxnLst/>
              <a:rect l="l" t="t" r="r" b="b"/>
              <a:pathLst>
                <a:path w="1178227" h="1038313">
                  <a:moveTo>
                    <a:pt x="0" y="0"/>
                  </a:moveTo>
                  <a:lnTo>
                    <a:pt x="1178227" y="0"/>
                  </a:lnTo>
                  <a:lnTo>
                    <a:pt x="1178227" y="1038313"/>
                  </a:lnTo>
                  <a:lnTo>
                    <a:pt x="0" y="103831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7" name="Freeform 17"/>
            <p:cNvSpPr/>
            <p:nvPr/>
          </p:nvSpPr>
          <p:spPr>
            <a:xfrm>
              <a:off x="2193407" y="5176800"/>
              <a:ext cx="1178227" cy="1038313"/>
            </a:xfrm>
            <a:custGeom>
              <a:avLst/>
              <a:gdLst/>
              <a:ahLst/>
              <a:cxnLst/>
              <a:rect l="l" t="t" r="r" b="b"/>
              <a:pathLst>
                <a:path w="1178227" h="1038313">
                  <a:moveTo>
                    <a:pt x="0" y="0"/>
                  </a:moveTo>
                  <a:lnTo>
                    <a:pt x="1178227" y="0"/>
                  </a:lnTo>
                  <a:lnTo>
                    <a:pt x="1178227" y="1038312"/>
                  </a:lnTo>
                  <a:lnTo>
                    <a:pt x="0" y="103831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2" name="TextBox 52"/>
            <p:cNvSpPr txBox="1"/>
            <p:nvPr/>
          </p:nvSpPr>
          <p:spPr>
            <a:xfrm>
              <a:off x="2116833" y="4386495"/>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Products database</a:t>
              </a:r>
            </a:p>
          </p:txBody>
        </p:sp>
        <p:sp>
          <p:nvSpPr>
            <p:cNvPr id="53" name="TextBox 53"/>
            <p:cNvSpPr txBox="1"/>
            <p:nvPr/>
          </p:nvSpPr>
          <p:spPr>
            <a:xfrm>
              <a:off x="2116833" y="6263574"/>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Historical database</a:t>
              </a:r>
            </a:p>
          </p:txBody>
        </p:sp>
        <p:sp>
          <p:nvSpPr>
            <p:cNvPr id="54" name="TextBox 54"/>
            <p:cNvSpPr txBox="1"/>
            <p:nvPr/>
          </p:nvSpPr>
          <p:spPr>
            <a:xfrm>
              <a:off x="2116833" y="8140652"/>
              <a:ext cx="1331374" cy="426720"/>
            </a:xfrm>
            <a:prstGeom prst="rect">
              <a:avLst/>
            </a:prstGeom>
          </p:spPr>
          <p:txBody>
            <a:bodyPr lIns="0" tIns="0" rIns="0" bIns="0" rtlCol="0" anchor="t">
              <a:spAutoFit/>
            </a:bodyPr>
            <a:lstStyle/>
            <a:p>
              <a:pPr algn="ctr">
                <a:lnSpc>
                  <a:spcPts val="1679"/>
                </a:lnSpc>
              </a:pPr>
              <a:r>
                <a:rPr lang="en-US" sz="1200">
                  <a:solidFill>
                    <a:srgbClr val="FFFFFF"/>
                  </a:solidFill>
                  <a:latin typeface="Arimo Bold"/>
                </a:rPr>
                <a:t>Medical unit</a:t>
              </a:r>
            </a:p>
            <a:p>
              <a:pPr algn="ctr">
                <a:lnSpc>
                  <a:spcPts val="1679"/>
                </a:lnSpc>
              </a:pPr>
              <a:r>
                <a:rPr lang="en-US" sz="1200">
                  <a:solidFill>
                    <a:srgbClr val="FFFFFF"/>
                  </a:solidFill>
                  <a:latin typeface="Arimo Bold"/>
                </a:rPr>
                <a:t>database</a:t>
              </a:r>
            </a:p>
          </p:txBody>
        </p:sp>
      </p:grpSp>
      <p:sp>
        <p:nvSpPr>
          <p:cNvPr id="55" name="TextBox 55"/>
          <p:cNvSpPr txBox="1"/>
          <p:nvPr/>
        </p:nvSpPr>
        <p:spPr>
          <a:xfrm rot="16200000">
            <a:off x="623072" y="5539333"/>
            <a:ext cx="1186256" cy="217840"/>
          </a:xfrm>
          <a:prstGeom prst="rect">
            <a:avLst/>
          </a:prstGeom>
        </p:spPr>
        <p:txBody>
          <a:bodyPr lIns="0" tIns="0" rIns="0" bIns="0" rtlCol="0" anchor="t">
            <a:spAutoFit/>
          </a:bodyPr>
          <a:lstStyle/>
          <a:p>
            <a:pPr algn="ctr">
              <a:lnSpc>
                <a:spcPts val="1819"/>
              </a:lnSpc>
            </a:pPr>
            <a:r>
              <a:rPr lang="en-US" sz="1299" dirty="0">
                <a:solidFill>
                  <a:srgbClr val="000000"/>
                </a:solidFill>
                <a:latin typeface="Arimo Bold"/>
              </a:rPr>
              <a:t>Data extractions</a:t>
            </a:r>
          </a:p>
        </p:txBody>
      </p:sp>
      <p:sp>
        <p:nvSpPr>
          <p:cNvPr id="60" name="Retângulo de cantos arredondados 59"/>
          <p:cNvSpPr/>
          <p:nvPr/>
        </p:nvSpPr>
        <p:spPr>
          <a:xfrm>
            <a:off x="4272921" y="266991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Pre-processing</a:t>
            </a:r>
            <a:r>
              <a:rPr lang="pt-BR" dirty="0"/>
              <a:t> </a:t>
            </a:r>
            <a:r>
              <a:rPr lang="pt-BR" dirty="0" err="1"/>
              <a:t>on</a:t>
            </a:r>
            <a:r>
              <a:rPr lang="pt-BR" dirty="0"/>
              <a:t> </a:t>
            </a:r>
            <a:r>
              <a:rPr lang="pt-BR" dirty="0" err="1"/>
              <a:t>products</a:t>
            </a:r>
            <a:endParaRPr lang="fr-FR" dirty="0"/>
          </a:p>
        </p:txBody>
      </p:sp>
      <p:sp>
        <p:nvSpPr>
          <p:cNvPr id="85" name="Retângulo de cantos arredondados 84"/>
          <p:cNvSpPr/>
          <p:nvPr/>
        </p:nvSpPr>
        <p:spPr>
          <a:xfrm>
            <a:off x="4272921" y="4163814"/>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External</a:t>
            </a:r>
            <a:r>
              <a:rPr lang="pt-BR" dirty="0"/>
              <a:t> </a:t>
            </a:r>
            <a:r>
              <a:rPr lang="pt-BR" dirty="0" err="1"/>
              <a:t>drug</a:t>
            </a:r>
            <a:r>
              <a:rPr lang="pt-BR" dirty="0"/>
              <a:t> </a:t>
            </a:r>
            <a:r>
              <a:rPr lang="pt-BR" dirty="0" err="1"/>
              <a:t>database</a:t>
            </a:r>
            <a:endParaRPr lang="fr-FR" dirty="0"/>
          </a:p>
        </p:txBody>
      </p:sp>
      <p:sp>
        <p:nvSpPr>
          <p:cNvPr id="88" name="Retângulo de cantos arredondados 87"/>
          <p:cNvSpPr/>
          <p:nvPr/>
        </p:nvSpPr>
        <p:spPr>
          <a:xfrm>
            <a:off x="4272921" y="600219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Hospital WEB site</a:t>
            </a:r>
            <a:endParaRPr lang="fr-FR"/>
          </a:p>
        </p:txBody>
      </p:sp>
      <p:sp>
        <p:nvSpPr>
          <p:cNvPr id="94" name="Retângulo de cantos arredondados 93"/>
          <p:cNvSpPr/>
          <p:nvPr/>
        </p:nvSpPr>
        <p:spPr>
          <a:xfrm>
            <a:off x="4272921" y="7500568"/>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Medical unit or medical department</a:t>
            </a:r>
            <a:endParaRPr lang="fr-FR"/>
          </a:p>
        </p:txBody>
      </p:sp>
      <p:cxnSp>
        <p:nvCxnSpPr>
          <p:cNvPr id="116" name="Conector de seta reta 115"/>
          <p:cNvCxnSpPr>
            <a:stCxn id="60" idx="2"/>
            <a:endCxn id="85" idx="0"/>
          </p:cNvCxnSpPr>
          <p:nvPr/>
        </p:nvCxnSpPr>
        <p:spPr>
          <a:xfrm>
            <a:off x="5401508" y="3792572"/>
            <a:ext cx="0" cy="3712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a:stCxn id="94" idx="0"/>
            <a:endCxn id="88" idx="2"/>
          </p:cNvCxnSpPr>
          <p:nvPr/>
        </p:nvCxnSpPr>
        <p:spPr>
          <a:xfrm flipV="1">
            <a:off x="5401508" y="7124852"/>
            <a:ext cx="0" cy="3757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angulado 124"/>
          <p:cNvCxnSpPr>
            <a:stCxn id="68" idx="3"/>
            <a:endCxn id="60" idx="1"/>
          </p:cNvCxnSpPr>
          <p:nvPr/>
        </p:nvCxnSpPr>
        <p:spPr>
          <a:xfrm flipV="1">
            <a:off x="3717845" y="3231242"/>
            <a:ext cx="555075" cy="241701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angulado 125"/>
          <p:cNvCxnSpPr>
            <a:stCxn id="68" idx="3"/>
            <a:endCxn id="94" idx="1"/>
          </p:cNvCxnSpPr>
          <p:nvPr/>
        </p:nvCxnSpPr>
        <p:spPr>
          <a:xfrm>
            <a:off x="3717845" y="5648254"/>
            <a:ext cx="555075" cy="2413644"/>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tângulo de cantos arredondados 128"/>
          <p:cNvSpPr/>
          <p:nvPr/>
        </p:nvSpPr>
        <p:spPr>
          <a:xfrm>
            <a:off x="6826978" y="2669911"/>
            <a:ext cx="2257175" cy="1122661"/>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Traceable</a:t>
            </a:r>
            <a:r>
              <a:rPr lang="pt-BR" dirty="0"/>
              <a:t> </a:t>
            </a:r>
            <a:r>
              <a:rPr lang="pt-BR" dirty="0" err="1"/>
              <a:t>drug</a:t>
            </a:r>
            <a:r>
              <a:rPr lang="pt-BR" dirty="0"/>
              <a:t> </a:t>
            </a:r>
            <a:r>
              <a:rPr lang="pt-BR" dirty="0" err="1"/>
              <a:t>database</a:t>
            </a:r>
            <a:endParaRPr lang="fr-FR" dirty="0"/>
          </a:p>
        </p:txBody>
      </p:sp>
      <p:sp>
        <p:nvSpPr>
          <p:cNvPr id="130" name="Retângulo de cantos arredondados 129"/>
          <p:cNvSpPr/>
          <p:nvPr/>
        </p:nvSpPr>
        <p:spPr>
          <a:xfrm>
            <a:off x="9586818"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Cross reference 1</a:t>
            </a:r>
            <a:endParaRPr lang="fr-FR" sz="2800" dirty="0"/>
          </a:p>
        </p:txBody>
      </p:sp>
      <p:cxnSp>
        <p:nvCxnSpPr>
          <p:cNvPr id="131" name="Conector de seta reta 130"/>
          <p:cNvCxnSpPr>
            <a:stCxn id="60" idx="3"/>
            <a:endCxn id="129" idx="1"/>
          </p:cNvCxnSpPr>
          <p:nvPr/>
        </p:nvCxnSpPr>
        <p:spPr>
          <a:xfrm>
            <a:off x="6530096" y="3231242"/>
            <a:ext cx="29688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ector de seta reta 133"/>
          <p:cNvCxnSpPr>
            <a:stCxn id="129" idx="3"/>
          </p:cNvCxnSpPr>
          <p:nvPr/>
        </p:nvCxnSpPr>
        <p:spPr>
          <a:xfrm>
            <a:off x="9084153" y="3231242"/>
            <a:ext cx="5026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ector de seta reta 136"/>
          <p:cNvCxnSpPr>
            <a:stCxn id="68" idx="3"/>
            <a:endCxn id="130" idx="1"/>
          </p:cNvCxnSpPr>
          <p:nvPr/>
        </p:nvCxnSpPr>
        <p:spPr>
          <a:xfrm>
            <a:off x="3717845" y="5648254"/>
            <a:ext cx="58689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ector de seta reta 140"/>
          <p:cNvCxnSpPr>
            <a:stCxn id="94" idx="3"/>
          </p:cNvCxnSpPr>
          <p:nvPr/>
        </p:nvCxnSpPr>
        <p:spPr>
          <a:xfrm>
            <a:off x="6530096" y="8061898"/>
            <a:ext cx="305672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Retângulo de cantos arredondados 143"/>
          <p:cNvSpPr/>
          <p:nvPr/>
        </p:nvSpPr>
        <p:spPr>
          <a:xfrm>
            <a:off x="11911347" y="2669911"/>
            <a:ext cx="1934722" cy="5956685"/>
          </a:xfrm>
          <a:prstGeom prst="roundRect">
            <a:avLst/>
          </a:prstGeom>
          <a:solidFill>
            <a:srgbClr val="F087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Cross reference 2</a:t>
            </a:r>
            <a:endParaRPr lang="fr-FR" sz="2800" dirty="0"/>
          </a:p>
        </p:txBody>
      </p:sp>
      <p:cxnSp>
        <p:nvCxnSpPr>
          <p:cNvPr id="145" name="Conector de seta reta 144"/>
          <p:cNvCxnSpPr>
            <a:stCxn id="130" idx="3"/>
            <a:endCxn id="144" idx="1"/>
          </p:cNvCxnSpPr>
          <p:nvPr/>
        </p:nvCxnSpPr>
        <p:spPr>
          <a:xfrm>
            <a:off x="11521540" y="5648254"/>
            <a:ext cx="3898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Retângulo de cantos arredondados 148"/>
          <p:cNvSpPr/>
          <p:nvPr/>
        </p:nvSpPr>
        <p:spPr>
          <a:xfrm>
            <a:off x="14235875" y="2669911"/>
            <a:ext cx="1934722" cy="5956685"/>
          </a:xfrm>
          <a:prstGeom prst="roundRect">
            <a:avLst/>
          </a:prstGeom>
          <a:solidFill>
            <a:srgbClr val="16659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2800" dirty="0" smtClean="0"/>
              <a:t>Structured database</a:t>
            </a:r>
            <a:endParaRPr lang="fr-FR" sz="2800" dirty="0"/>
          </a:p>
        </p:txBody>
      </p:sp>
      <p:cxnSp>
        <p:nvCxnSpPr>
          <p:cNvPr id="150" name="Conector de seta reta 149"/>
          <p:cNvCxnSpPr>
            <a:stCxn id="144" idx="3"/>
            <a:endCxn id="149" idx="1"/>
          </p:cNvCxnSpPr>
          <p:nvPr/>
        </p:nvCxnSpPr>
        <p:spPr>
          <a:xfrm>
            <a:off x="13846068" y="5648254"/>
            <a:ext cx="3898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55" grpId="0"/>
      <p:bldP spid="60" grpId="0" animBg="1"/>
      <p:bldP spid="85" grpId="0" animBg="1"/>
      <p:bldP spid="88" grpId="0" animBg="1"/>
      <p:bldP spid="94" grpId="0" animBg="1"/>
      <p:bldP spid="129" grpId="0" animBg="1"/>
      <p:bldP spid="130" grpId="0" animBg="1"/>
      <p:bldP spid="144" grpId="0" animBg="1"/>
      <p:bldP spid="1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4950" y="2314575"/>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François Hada*. Les sources d’informations et de données sur le médicament. Revue française des affaires sociales, 1(3) :087–098, 2007.</a:t>
            </a:r>
          </a:p>
        </p:txBody>
      </p:sp>
      <p:sp>
        <p:nvSpPr>
          <p:cNvPr id="3" name="TextBox 3"/>
          <p:cNvSpPr txBox="1"/>
          <p:nvPr/>
        </p:nvSpPr>
        <p:spPr>
          <a:xfrm>
            <a:off x="1504950" y="2969894"/>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Yannick Frein. Factors influencing drug consumption and prediction methods, 2021</a:t>
            </a:r>
          </a:p>
        </p:txBody>
      </p:sp>
      <p:sp>
        <p:nvSpPr>
          <p:cNvPr id="4" name="TextBox 4"/>
          <p:cNvSpPr txBox="1"/>
          <p:nvPr/>
        </p:nvSpPr>
        <p:spPr>
          <a:xfrm>
            <a:off x="1504950" y="3625213"/>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Djamal Si Mohand. Correlation analysis of factors impacting health product consumption in French hospitals. IFAC-PapersOnLine, 55(10) :895–900, 2022. ISSN 24058963. doi : 10.1016/j.ifacol.2022.09.415.</a:t>
            </a:r>
          </a:p>
        </p:txBody>
      </p:sp>
      <p:sp>
        <p:nvSpPr>
          <p:cNvPr id="5" name="TextBox 5"/>
          <p:cNvSpPr txBox="1"/>
          <p:nvPr/>
        </p:nvSpPr>
        <p:spPr>
          <a:xfrm>
            <a:off x="1504950" y="4623432"/>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Denis Koala, Zakaria Yahouni, Gülgün Alpan, and Djamal S I Mohand. Machine learning versus consumption-based models for predicting medicine demand in french hospitals : a case study. -, 2023</a:t>
            </a:r>
          </a:p>
        </p:txBody>
      </p:sp>
      <p:sp>
        <p:nvSpPr>
          <p:cNvPr id="6" name="TextBox 6"/>
          <p:cNvSpPr txBox="1"/>
          <p:nvPr/>
        </p:nvSpPr>
        <p:spPr>
          <a:xfrm>
            <a:off x="1504950" y="5621652"/>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Stanley Suan You Lim, Siao-Leu Phouratsamay, Zakaria Yahouni, and Eric Gascard. Medicine consumption demand forecasting in french hospitals using SARIMA model. Master’s thesis, Grenoble INP, 2023.</a:t>
            </a:r>
          </a:p>
        </p:txBody>
      </p:sp>
      <p:sp>
        <p:nvSpPr>
          <p:cNvPr id="7" name="TextBox 7"/>
          <p:cNvSpPr txBox="1"/>
          <p:nvPr/>
        </p:nvSpPr>
        <p:spPr>
          <a:xfrm>
            <a:off x="1504950" y="6619871"/>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Wes McKinney, Josef Perktold, and Skipper Seabold. Time series analysis in python with statsmodels. Jarrodmillman Com, pages 96–102, 2011</a:t>
            </a:r>
          </a:p>
        </p:txBody>
      </p:sp>
      <p:sp>
        <p:nvSpPr>
          <p:cNvPr id="8" name="TextBox 8"/>
          <p:cNvSpPr txBox="1"/>
          <p:nvPr/>
        </p:nvSpPr>
        <p:spPr>
          <a:xfrm>
            <a:off x="1504950" y="7275190"/>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A.C. Muller and S. Guido. Introduction to Machine Learning with Python : A Guide for Data Scientists. O’Reilly Media, Incorporated, 2018. ISBN 9789352134571. URL https://books.google.fr/books?id=jGdXswEACAAJ.</a:t>
            </a:r>
          </a:p>
        </p:txBody>
      </p:sp>
      <p:sp>
        <p:nvSpPr>
          <p:cNvPr id="9" name="TextBox 9"/>
          <p:cNvSpPr txBox="1"/>
          <p:nvPr/>
        </p:nvSpPr>
        <p:spPr>
          <a:xfrm>
            <a:off x="1504950" y="8273409"/>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Meinard Müller. Dynamic time warping. Information retrieval for music and motion, pages 69–84, 2007</a:t>
            </a:r>
          </a:p>
        </p:txBody>
      </p:sp>
      <p:sp>
        <p:nvSpPr>
          <p:cNvPr id="10" name="Freeform 10"/>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11" name="Group 11"/>
          <p:cNvGrpSpPr/>
          <p:nvPr/>
        </p:nvGrpSpPr>
        <p:grpSpPr>
          <a:xfrm>
            <a:off x="11620500" y="9296400"/>
            <a:ext cx="4161604" cy="952500"/>
            <a:chOff x="0" y="0"/>
            <a:chExt cx="5548806" cy="1270000"/>
          </a:xfrm>
        </p:grpSpPr>
        <p:sp>
          <p:nvSpPr>
            <p:cNvPr id="12" name="Freeform 12"/>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13" name="Freeform 13"/>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8" name="TextBox 18"/>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References</a:t>
            </a:r>
          </a:p>
        </p:txBody>
      </p:sp>
      <p:grpSp>
        <p:nvGrpSpPr>
          <p:cNvPr id="19" name="Group 5"/>
          <p:cNvGrpSpPr/>
          <p:nvPr/>
        </p:nvGrpSpPr>
        <p:grpSpPr>
          <a:xfrm>
            <a:off x="0" y="9258300"/>
            <a:ext cx="9134475" cy="1028700"/>
            <a:chOff x="0" y="0"/>
            <a:chExt cx="12179300" cy="1371600"/>
          </a:xfrm>
        </p:grpSpPr>
        <p:sp>
          <p:nvSpPr>
            <p:cNvPr id="20" name="AutoShape 6"/>
            <p:cNvSpPr/>
            <p:nvPr/>
          </p:nvSpPr>
          <p:spPr>
            <a:xfrm>
              <a:off x="1625600" y="0"/>
              <a:ext cx="10553700" cy="1371600"/>
            </a:xfrm>
            <a:prstGeom prst="rect">
              <a:avLst/>
            </a:prstGeom>
            <a:solidFill>
              <a:srgbClr val="E6327E"/>
            </a:solidFill>
          </p:spPr>
        </p:sp>
        <p:sp>
          <p:nvSpPr>
            <p:cNvPr id="21"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28</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04950" y="2314575"/>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Kevin P. Murphy. Probabilistic Machine Learning : An Introduction. MIT Press, 2022. URL probml.ai.</a:t>
            </a:r>
          </a:p>
        </p:txBody>
      </p:sp>
      <p:sp>
        <p:nvSpPr>
          <p:cNvPr id="3" name="TextBox 3"/>
          <p:cNvSpPr txBox="1"/>
          <p:nvPr/>
        </p:nvSpPr>
        <p:spPr>
          <a:xfrm>
            <a:off x="1504950" y="2969894"/>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Tim Oates, Laura Firoiu, and Paul R Cohen. Clustering time series with hidden markov models and dynamic time warping. In Proceedings of the IJCAI-99 workshop on neural, symbolic and reinforcement learning methods for sequence learning, pages 17–21. Citeseer, 1999</a:t>
            </a:r>
          </a:p>
        </p:txBody>
      </p:sp>
      <p:sp>
        <p:nvSpPr>
          <p:cNvPr id="4" name="TextBox 4"/>
          <p:cNvSpPr txBox="1"/>
          <p:nvPr/>
        </p:nvSpPr>
        <p:spPr>
          <a:xfrm>
            <a:off x="1504950" y="3968113"/>
            <a:ext cx="15114433" cy="683894"/>
          </a:xfrm>
          <a:prstGeom prst="rect">
            <a:avLst/>
          </a:prstGeom>
        </p:spPr>
        <p:txBody>
          <a:bodyPr lIns="0" tIns="0" rIns="0" bIns="0" rtlCol="0" anchor="t">
            <a:spAutoFit/>
          </a:bodyPr>
          <a:lstStyle/>
          <a:p>
            <a:pPr>
              <a:lnSpc>
                <a:spcPts val="2700"/>
              </a:lnSpc>
            </a:pPr>
            <a:r>
              <a:rPr lang="en-US" sz="1800">
                <a:solidFill>
                  <a:srgbClr val="14110F"/>
                </a:solidFill>
                <a:latin typeface="Roboto"/>
              </a:rPr>
              <a:t>OECD. Health at a Glance 2013 : OECD Indicators. OECD Publishing, 2013. URL http://dx.doi.org/10.1787/health_glance-2013-en. DOI : 10.1787/health_glance-2013-en.</a:t>
            </a:r>
          </a:p>
        </p:txBody>
      </p:sp>
      <p:sp>
        <p:nvSpPr>
          <p:cNvPr id="5" name="TextBox 5"/>
          <p:cNvSpPr txBox="1"/>
          <p:nvPr/>
        </p:nvSpPr>
        <p:spPr>
          <a:xfrm>
            <a:off x="1504950" y="4966332"/>
            <a:ext cx="15114433" cy="1026794"/>
          </a:xfrm>
          <a:prstGeom prst="rect">
            <a:avLst/>
          </a:prstGeom>
        </p:spPr>
        <p:txBody>
          <a:bodyPr lIns="0" tIns="0" rIns="0" bIns="0" rtlCol="0" anchor="t">
            <a:spAutoFit/>
          </a:bodyPr>
          <a:lstStyle/>
          <a:p>
            <a:pPr>
              <a:lnSpc>
                <a:spcPts val="2700"/>
              </a:lnSpc>
            </a:pPr>
            <a:r>
              <a:rPr lang="en-US" sz="1800">
                <a:solidFill>
                  <a:srgbClr val="14110F"/>
                </a:solidFill>
                <a:latin typeface="Roboto"/>
              </a:rPr>
              <a:t>F. Pedregosa, G. Varoquaux, A. Gramfort, V. Michel, B. Thirion, O. Grisel, M. Blondel, P. Prettenhofer, R. Weiss, V. Dubourg, J. Vanderplas, A. Passos, D. Cournapeau, M. Brucher, M. Perrot, and E. Duchesnay. Scikit-learn : Machine learning in Python. Journal of Machine Learning Research, 12 : 2825–2830, 2011.</a:t>
            </a:r>
          </a:p>
        </p:txBody>
      </p:sp>
      <p:sp>
        <p:nvSpPr>
          <p:cNvPr id="6" name="TextBox 6"/>
          <p:cNvSpPr txBox="1"/>
          <p:nvPr/>
        </p:nvSpPr>
        <p:spPr>
          <a:xfrm>
            <a:off x="1504950" y="6307452"/>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Skipper Seabold and Josef Perktold. statsmodels : Econometric and statistical modeling with python. In 9th Python in Science Conference, 2010.</a:t>
            </a:r>
          </a:p>
        </p:txBody>
      </p:sp>
      <p:sp>
        <p:nvSpPr>
          <p:cNvPr id="7" name="TextBox 7"/>
          <p:cNvSpPr txBox="1"/>
          <p:nvPr/>
        </p:nvSpPr>
        <p:spPr>
          <a:xfrm>
            <a:off x="1504950" y="6962771"/>
            <a:ext cx="15114433" cy="340994"/>
          </a:xfrm>
          <a:prstGeom prst="rect">
            <a:avLst/>
          </a:prstGeom>
        </p:spPr>
        <p:txBody>
          <a:bodyPr lIns="0" tIns="0" rIns="0" bIns="0" rtlCol="0" anchor="t">
            <a:spAutoFit/>
          </a:bodyPr>
          <a:lstStyle/>
          <a:p>
            <a:pPr>
              <a:lnSpc>
                <a:spcPts val="2700"/>
              </a:lnSpc>
            </a:pPr>
            <a:r>
              <a:rPr lang="en-US" sz="1800">
                <a:solidFill>
                  <a:srgbClr val="14110F"/>
                </a:solidFill>
                <a:latin typeface="Roboto"/>
              </a:rPr>
              <a:t>The pandas development team. pandas-dev/pandas : Pandas. Zenodo, Feb 2020. URL https://doi.org/10.5281/zenodo.3509134</a:t>
            </a:r>
          </a:p>
        </p:txBody>
      </p:sp>
      <p:sp>
        <p:nvSpPr>
          <p:cNvPr id="8" name="TextBox 8"/>
          <p:cNvSpPr txBox="1"/>
          <p:nvPr/>
        </p:nvSpPr>
        <p:spPr>
          <a:xfrm>
            <a:off x="1504950" y="7618090"/>
            <a:ext cx="15114433" cy="1712594"/>
          </a:xfrm>
          <a:prstGeom prst="rect">
            <a:avLst/>
          </a:prstGeom>
        </p:spPr>
        <p:txBody>
          <a:bodyPr lIns="0" tIns="0" rIns="0" bIns="0" rtlCol="0" anchor="t">
            <a:spAutoFit/>
          </a:bodyPr>
          <a:lstStyle/>
          <a:p>
            <a:pPr>
              <a:lnSpc>
                <a:spcPts val="2700"/>
              </a:lnSpc>
            </a:pPr>
            <a:r>
              <a:rPr lang="en-US" sz="1800">
                <a:solidFill>
                  <a:srgbClr val="14110F"/>
                </a:solidFill>
                <a:latin typeface="Roboto"/>
              </a:rPr>
              <a:t>Daniel Vélez, Siao-Leu Phouratsamay, Zakaria Yahouni, and Gülgün Alpan. Predicting medicine demand fluctuations through markov chain. In 12th International Workshop on Service Oriented, Holonic and Multi-Agent Manufacturing Systems for Industry of the Future, pages 329–340, Bucharest, Romania, September 2022. doi : 10.1007/978-3-031-24291-5_26. URL https://hal.archives-ouvertes.fr/hal-03951534.33</a:t>
            </a:r>
          </a:p>
          <a:p>
            <a:pPr>
              <a:lnSpc>
                <a:spcPts val="2700"/>
              </a:lnSpc>
            </a:pPr>
            <a:endParaRPr lang="en-US" sz="1800">
              <a:solidFill>
                <a:srgbClr val="14110F"/>
              </a:solidFill>
              <a:latin typeface="Roboto"/>
            </a:endParaRPr>
          </a:p>
          <a:p>
            <a:pPr>
              <a:lnSpc>
                <a:spcPts val="2700"/>
              </a:lnSpc>
            </a:pPr>
            <a:endParaRPr lang="en-US" sz="1800">
              <a:solidFill>
                <a:srgbClr val="14110F"/>
              </a:solidFill>
              <a:latin typeface="Roboto"/>
            </a:endParaRPr>
          </a:p>
        </p:txBody>
      </p:sp>
      <p:sp>
        <p:nvSpPr>
          <p:cNvPr id="9" name="Freeform 9"/>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10" name="Group 10"/>
          <p:cNvGrpSpPr/>
          <p:nvPr/>
        </p:nvGrpSpPr>
        <p:grpSpPr>
          <a:xfrm>
            <a:off x="11620500" y="9296400"/>
            <a:ext cx="4161604" cy="952500"/>
            <a:chOff x="0" y="0"/>
            <a:chExt cx="5548806" cy="1270000"/>
          </a:xfrm>
        </p:grpSpPr>
        <p:sp>
          <p:nvSpPr>
            <p:cNvPr id="11" name="Freeform 1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12" name="Freeform 1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References</a:t>
            </a:r>
          </a:p>
        </p:txBody>
      </p:sp>
      <p:grpSp>
        <p:nvGrpSpPr>
          <p:cNvPr id="18" name="Group 5"/>
          <p:cNvGrpSpPr/>
          <p:nvPr/>
        </p:nvGrpSpPr>
        <p:grpSpPr>
          <a:xfrm>
            <a:off x="0" y="9258300"/>
            <a:ext cx="9134475" cy="1028700"/>
            <a:chOff x="0" y="0"/>
            <a:chExt cx="12179300" cy="1371600"/>
          </a:xfrm>
        </p:grpSpPr>
        <p:sp>
          <p:nvSpPr>
            <p:cNvPr id="19" name="AutoShape 6"/>
            <p:cNvSpPr/>
            <p:nvPr/>
          </p:nvSpPr>
          <p:spPr>
            <a:xfrm>
              <a:off x="1625600" y="0"/>
              <a:ext cx="10553700" cy="1371600"/>
            </a:xfrm>
            <a:prstGeom prst="rect">
              <a:avLst/>
            </a:prstGeom>
            <a:solidFill>
              <a:srgbClr val="E6327E"/>
            </a:solidFill>
          </p:spPr>
        </p:sp>
        <p:sp>
          <p:nvSpPr>
            <p:cNvPr id="2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29</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11314" y="2383148"/>
            <a:ext cx="3814620" cy="3814620"/>
          </a:xfrm>
          <a:custGeom>
            <a:avLst/>
            <a:gdLst/>
            <a:ahLst/>
            <a:cxnLst/>
            <a:rect l="l" t="t" r="r" b="b"/>
            <a:pathLst>
              <a:path w="3814620" h="3814620">
                <a:moveTo>
                  <a:pt x="0" y="0"/>
                </a:moveTo>
                <a:lnTo>
                  <a:pt x="3814621" y="0"/>
                </a:lnTo>
                <a:lnTo>
                  <a:pt x="3814621" y="3814620"/>
                </a:lnTo>
                <a:lnTo>
                  <a:pt x="0" y="381462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27707" y="2383148"/>
            <a:ext cx="9733518" cy="3514440"/>
          </a:xfrm>
          <a:custGeom>
            <a:avLst/>
            <a:gdLst/>
            <a:ahLst/>
            <a:cxnLst/>
            <a:rect l="l" t="t" r="r" b="b"/>
            <a:pathLst>
              <a:path w="9733518" h="3514440">
                <a:moveTo>
                  <a:pt x="0" y="0"/>
                </a:moveTo>
                <a:lnTo>
                  <a:pt x="9733517" y="0"/>
                </a:lnTo>
                <a:lnTo>
                  <a:pt x="9733517" y="3514440"/>
                </a:lnTo>
                <a:lnTo>
                  <a:pt x="0" y="3514440"/>
                </a:lnTo>
                <a:lnTo>
                  <a:pt x="0" y="0"/>
                </a:lnTo>
                <a:close/>
              </a:path>
            </a:pathLst>
          </a:custGeom>
          <a:blipFill>
            <a:blip r:embed="rId4"/>
            <a:stretch>
              <a:fillRect/>
            </a:stretch>
          </a:blipFill>
        </p:spPr>
      </p:sp>
      <p:sp>
        <p:nvSpPr>
          <p:cNvPr id="4" name="Freeform 4"/>
          <p:cNvSpPr/>
          <p:nvPr/>
        </p:nvSpPr>
        <p:spPr>
          <a:xfrm>
            <a:off x="12285669" y="6280628"/>
            <a:ext cx="2465911" cy="1091166"/>
          </a:xfrm>
          <a:custGeom>
            <a:avLst/>
            <a:gdLst/>
            <a:ahLst/>
            <a:cxnLst/>
            <a:rect l="l" t="t" r="r" b="b"/>
            <a:pathLst>
              <a:path w="2465911" h="1091166">
                <a:moveTo>
                  <a:pt x="0" y="0"/>
                </a:moveTo>
                <a:lnTo>
                  <a:pt x="2465911" y="0"/>
                </a:lnTo>
                <a:lnTo>
                  <a:pt x="2465911" y="1091166"/>
                </a:lnTo>
                <a:lnTo>
                  <a:pt x="0" y="10911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4611197" y="6999766"/>
            <a:ext cx="95485" cy="95485"/>
          </a:xfrm>
          <a:custGeom>
            <a:avLst/>
            <a:gdLst/>
            <a:ahLst/>
            <a:cxnLst/>
            <a:rect l="l" t="t" r="r" b="b"/>
            <a:pathLst>
              <a:path w="95485" h="95485">
                <a:moveTo>
                  <a:pt x="0" y="0"/>
                </a:moveTo>
                <a:lnTo>
                  <a:pt x="95486" y="0"/>
                </a:lnTo>
                <a:lnTo>
                  <a:pt x="95486" y="95485"/>
                </a:lnTo>
                <a:lnTo>
                  <a:pt x="0" y="9548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Contact info</a:t>
            </a:r>
          </a:p>
        </p:txBody>
      </p:sp>
      <p:grpSp>
        <p:nvGrpSpPr>
          <p:cNvPr id="7" name="Group 7"/>
          <p:cNvGrpSpPr/>
          <p:nvPr/>
        </p:nvGrpSpPr>
        <p:grpSpPr>
          <a:xfrm>
            <a:off x="1727707" y="6280628"/>
            <a:ext cx="9733518" cy="2547069"/>
            <a:chOff x="0" y="0"/>
            <a:chExt cx="10042076" cy="3396093"/>
          </a:xfrm>
        </p:grpSpPr>
        <p:sp>
          <p:nvSpPr>
            <p:cNvPr id="8" name="Freeform 8"/>
            <p:cNvSpPr/>
            <p:nvPr/>
          </p:nvSpPr>
          <p:spPr>
            <a:xfrm>
              <a:off x="0" y="1906273"/>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0" y="2859306"/>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10" name="Freeform 10"/>
            <p:cNvSpPr/>
            <p:nvPr/>
          </p:nvSpPr>
          <p:spPr>
            <a:xfrm>
              <a:off x="0" y="952500"/>
              <a:ext cx="508000" cy="509273"/>
            </a:xfrm>
            <a:custGeom>
              <a:avLst/>
              <a:gdLst/>
              <a:ahLst/>
              <a:cxnLst/>
              <a:rect l="l" t="t" r="r" b="b"/>
              <a:pathLst>
                <a:path w="508000" h="509273">
                  <a:moveTo>
                    <a:pt x="0" y="0"/>
                  </a:moveTo>
                  <a:lnTo>
                    <a:pt x="508000" y="0"/>
                  </a:lnTo>
                  <a:lnTo>
                    <a:pt x="508000" y="509273"/>
                  </a:lnTo>
                  <a:lnTo>
                    <a:pt x="0" y="509273"/>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1" name="Freeform 11"/>
            <p:cNvSpPr/>
            <p:nvPr/>
          </p:nvSpPr>
          <p:spPr>
            <a:xfrm>
              <a:off x="0" y="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2" name="TextBox 12"/>
            <p:cNvSpPr txBox="1"/>
            <p:nvPr/>
          </p:nvSpPr>
          <p:spPr>
            <a:xfrm>
              <a:off x="678009" y="2754319"/>
              <a:ext cx="6349656" cy="641773"/>
            </a:xfrm>
            <a:prstGeom prst="rect">
              <a:avLst/>
            </a:prstGeom>
          </p:spPr>
          <p:txBody>
            <a:bodyPr lIns="0" tIns="0" rIns="0" bIns="0" rtlCol="0" anchor="t">
              <a:spAutoFit/>
            </a:bodyPr>
            <a:lstStyle/>
            <a:p>
              <a:pPr algn="just">
                <a:lnSpc>
                  <a:spcPts val="3919"/>
                </a:lnSpc>
              </a:pPr>
              <a:r>
                <a:rPr lang="en-US" sz="2799" u="sng" dirty="0" err="1">
                  <a:solidFill>
                    <a:srgbClr val="000000"/>
                  </a:solidFill>
                  <a:latin typeface="Roboto"/>
                  <a:hlinkClick r:id="rId15" tooltip="https://github.com/douglasmmachado"/>
                </a:rPr>
                <a:t>douglasmmachado</a:t>
              </a:r>
              <a:endParaRPr lang="en-US" sz="2799" u="sng" dirty="0">
                <a:solidFill>
                  <a:srgbClr val="000000"/>
                </a:solidFill>
                <a:latin typeface="Roboto"/>
                <a:hlinkClick r:id="rId15" tooltip="https://github.com/douglasmmachado"/>
              </a:endParaRPr>
            </a:p>
          </p:txBody>
        </p:sp>
        <p:sp>
          <p:nvSpPr>
            <p:cNvPr id="13" name="TextBox 13"/>
            <p:cNvSpPr txBox="1"/>
            <p:nvPr/>
          </p:nvSpPr>
          <p:spPr>
            <a:xfrm>
              <a:off x="678009" y="1830073"/>
              <a:ext cx="3791744" cy="641774"/>
            </a:xfrm>
            <a:prstGeom prst="rect">
              <a:avLst/>
            </a:prstGeom>
          </p:spPr>
          <p:txBody>
            <a:bodyPr lIns="0" tIns="0" rIns="0" bIns="0" rtlCol="0" anchor="t">
              <a:spAutoFit/>
            </a:bodyPr>
            <a:lstStyle/>
            <a:p>
              <a:pPr algn="just">
                <a:lnSpc>
                  <a:spcPts val="3919"/>
                </a:lnSpc>
              </a:pPr>
              <a:r>
                <a:rPr lang="en-US" sz="2799" u="sng" dirty="0" err="1">
                  <a:solidFill>
                    <a:srgbClr val="000000"/>
                  </a:solidFill>
                  <a:latin typeface="Roboto"/>
                  <a:hlinkClick r:id="rId16" tooltip="https://www.linkedin.com/in/douglas-machado/"/>
                </a:rPr>
                <a:t>douglas-machado</a:t>
              </a:r>
              <a:endParaRPr lang="en-US" sz="2799" u="sng" dirty="0">
                <a:solidFill>
                  <a:srgbClr val="000000"/>
                </a:solidFill>
                <a:latin typeface="Roboto"/>
                <a:hlinkClick r:id="rId16" tooltip="https://www.linkedin.com/in/douglas-machado/"/>
              </a:endParaRPr>
            </a:p>
          </p:txBody>
        </p:sp>
        <p:sp>
          <p:nvSpPr>
            <p:cNvPr id="14" name="TextBox 14"/>
            <p:cNvSpPr txBox="1"/>
            <p:nvPr/>
          </p:nvSpPr>
          <p:spPr>
            <a:xfrm>
              <a:off x="678009" y="876300"/>
              <a:ext cx="4050308" cy="641774"/>
            </a:xfrm>
            <a:prstGeom prst="rect">
              <a:avLst/>
            </a:prstGeom>
          </p:spPr>
          <p:txBody>
            <a:bodyPr lIns="0" tIns="0" rIns="0" bIns="0" rtlCol="0" anchor="t">
              <a:spAutoFit/>
            </a:bodyPr>
            <a:lstStyle/>
            <a:p>
              <a:pPr algn="just">
                <a:lnSpc>
                  <a:spcPts val="3919"/>
                </a:lnSpc>
              </a:pPr>
              <a:r>
                <a:rPr lang="en-US" sz="2799" dirty="0">
                  <a:solidFill>
                    <a:srgbClr val="000000"/>
                  </a:solidFill>
                  <a:latin typeface="Roboto"/>
                </a:rPr>
                <a:t>+33 07 49 78 00 55</a:t>
              </a:r>
            </a:p>
          </p:txBody>
        </p:sp>
        <p:sp>
          <p:nvSpPr>
            <p:cNvPr id="15" name="TextBox 15"/>
            <p:cNvSpPr txBox="1"/>
            <p:nvPr/>
          </p:nvSpPr>
          <p:spPr>
            <a:xfrm>
              <a:off x="678009" y="-76200"/>
              <a:ext cx="9364067" cy="641774"/>
            </a:xfrm>
            <a:prstGeom prst="rect">
              <a:avLst/>
            </a:prstGeom>
          </p:spPr>
          <p:txBody>
            <a:bodyPr lIns="0" tIns="0" rIns="0" bIns="0" rtlCol="0" anchor="t">
              <a:spAutoFit/>
            </a:bodyPr>
            <a:lstStyle/>
            <a:p>
              <a:pPr algn="just">
                <a:lnSpc>
                  <a:spcPts val="3919"/>
                </a:lnSpc>
              </a:pPr>
              <a:r>
                <a:rPr lang="en-US" sz="2799">
                  <a:solidFill>
                    <a:srgbClr val="000000"/>
                  </a:solidFill>
                  <a:latin typeface="Roboto"/>
                </a:rPr>
                <a:t>douglas.mateus-machado@grenoble-inp.org</a:t>
              </a:r>
            </a:p>
          </p:txBody>
        </p:sp>
      </p:grpSp>
      <p:grpSp>
        <p:nvGrpSpPr>
          <p:cNvPr id="16" name="Group 16"/>
          <p:cNvGrpSpPr/>
          <p:nvPr/>
        </p:nvGrpSpPr>
        <p:grpSpPr>
          <a:xfrm>
            <a:off x="11620500" y="9296400"/>
            <a:ext cx="4161604" cy="952500"/>
            <a:chOff x="0" y="0"/>
            <a:chExt cx="5548806" cy="1270000"/>
          </a:xfrm>
        </p:grpSpPr>
        <p:sp>
          <p:nvSpPr>
            <p:cNvPr id="17" name="Freeform 17"/>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17"/>
              <a:stretch>
                <a:fillRect/>
              </a:stretch>
            </a:blipFill>
          </p:spPr>
        </p:sp>
        <p:sp>
          <p:nvSpPr>
            <p:cNvPr id="18" name="Freeform 18"/>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18"/>
              <a:stretch>
                <a:fillRect/>
              </a:stretch>
            </a:blipFill>
          </p:spPr>
        </p:sp>
      </p:grpSp>
      <p:sp>
        <p:nvSpPr>
          <p:cNvPr id="19" name="AutoShape 19"/>
          <p:cNvSpPr/>
          <p:nvPr/>
        </p:nvSpPr>
        <p:spPr>
          <a:xfrm>
            <a:off x="0" y="9258300"/>
            <a:ext cx="9134475" cy="1028700"/>
          </a:xfrm>
          <a:prstGeom prst="rect">
            <a:avLst/>
          </a:prstGeom>
          <a:solidFill>
            <a:srgbClr val="E6327E"/>
          </a:solidFill>
        </p:spPr>
      </p:sp>
      <p:sp>
        <p:nvSpPr>
          <p:cNvPr id="20" name="Freeform 20"/>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19">
              <a:extLst>
                <a:ext uri="{96DAC541-7B7A-43D3-8B79-37D633B846F1}">
                  <asvg:svgBlip xmlns="" xmlns:asvg="http://schemas.microsoft.com/office/drawing/2016/SVG/main" r:embed="rId20"/>
                </a:ext>
              </a:extLst>
            </a:blip>
            <a:stretch>
              <a:fillRect/>
            </a:stretch>
          </a:blipFill>
        </p:spPr>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12" y="9258300"/>
            <a:ext cx="18278588" cy="1028700"/>
          </a:xfrm>
          <a:prstGeom prst="rect">
            <a:avLst/>
          </a:prstGeom>
          <a:solidFill>
            <a:srgbClr val="E6327E"/>
          </a:solidFill>
        </p:spPr>
      </p:sp>
      <p:sp>
        <p:nvSpPr>
          <p:cNvPr id="3" name="Freeform 3"/>
          <p:cNvSpPr/>
          <p:nvPr/>
        </p:nvSpPr>
        <p:spPr>
          <a:xfrm>
            <a:off x="10486580" y="3626147"/>
            <a:ext cx="4536452" cy="3034706"/>
          </a:xfrm>
          <a:custGeom>
            <a:avLst/>
            <a:gdLst/>
            <a:ahLst/>
            <a:cxnLst/>
            <a:rect l="l" t="t" r="r" b="b"/>
            <a:pathLst>
              <a:path w="4536452" h="3034706">
                <a:moveTo>
                  <a:pt x="0" y="0"/>
                </a:moveTo>
                <a:lnTo>
                  <a:pt x="4536452" y="0"/>
                </a:lnTo>
                <a:lnTo>
                  <a:pt x="4536452" y="3034706"/>
                </a:lnTo>
                <a:lnTo>
                  <a:pt x="0" y="3034706"/>
                </a:lnTo>
                <a:lnTo>
                  <a:pt x="0" y="0"/>
                </a:lnTo>
                <a:close/>
              </a:path>
            </a:pathLst>
          </a:custGeom>
          <a:blipFill>
            <a:blip r:embed="rId2"/>
            <a:stretch>
              <a:fillRect/>
            </a:stretch>
          </a:blipFill>
        </p:spPr>
      </p:sp>
      <p:sp>
        <p:nvSpPr>
          <p:cNvPr id="4" name="Freeform 4"/>
          <p:cNvSpPr/>
          <p:nvPr/>
        </p:nvSpPr>
        <p:spPr>
          <a:xfrm>
            <a:off x="3202908" y="3923454"/>
            <a:ext cx="5941092" cy="2440091"/>
          </a:xfrm>
          <a:custGeom>
            <a:avLst/>
            <a:gdLst/>
            <a:ahLst/>
            <a:cxnLst/>
            <a:rect l="l" t="t" r="r" b="b"/>
            <a:pathLst>
              <a:path w="5941092" h="2440091">
                <a:moveTo>
                  <a:pt x="0" y="0"/>
                </a:moveTo>
                <a:lnTo>
                  <a:pt x="5941092" y="0"/>
                </a:lnTo>
                <a:lnTo>
                  <a:pt x="5941092" y="2440092"/>
                </a:lnTo>
                <a:lnTo>
                  <a:pt x="0" y="2440092"/>
                </a:lnTo>
                <a:lnTo>
                  <a:pt x="0" y="0"/>
                </a:lnTo>
                <a:close/>
              </a:path>
            </a:pathLst>
          </a:custGeom>
          <a:blipFill>
            <a:blip r:embed="rId3"/>
            <a:stretch>
              <a:fillRect/>
            </a:stretch>
          </a:blipFill>
        </p:spPr>
      </p:sp>
      <p:sp>
        <p:nvSpPr>
          <p:cNvPr id="5" name="TextBox 5"/>
          <p:cNvSpPr txBox="1"/>
          <p:nvPr/>
        </p:nvSpPr>
        <p:spPr>
          <a:xfrm>
            <a:off x="1028700" y="895350"/>
            <a:ext cx="16230600" cy="1104758"/>
          </a:xfrm>
          <a:prstGeom prst="rect">
            <a:avLst/>
          </a:prstGeom>
        </p:spPr>
        <p:txBody>
          <a:bodyPr lIns="0" tIns="0" rIns="0" bIns="0" rtlCol="0" anchor="t">
            <a:spAutoFit/>
          </a:bodyPr>
          <a:lstStyle/>
          <a:p>
            <a:pPr algn="ctr">
              <a:lnSpc>
                <a:spcPts val="8932"/>
              </a:lnSpc>
            </a:pPr>
            <a:r>
              <a:rPr lang="en-US" sz="6380">
                <a:solidFill>
                  <a:srgbClr val="000000"/>
                </a:solidFill>
                <a:latin typeface="Roboto"/>
              </a:rPr>
              <a:t>Thanks</a:t>
            </a:r>
          </a:p>
        </p:txBody>
      </p:sp>
      <p:sp>
        <p:nvSpPr>
          <p:cNvPr id="6" name="TextBox 6"/>
          <p:cNvSpPr txBox="1"/>
          <p:nvPr/>
        </p:nvSpPr>
        <p:spPr>
          <a:xfrm>
            <a:off x="4561805" y="7517553"/>
            <a:ext cx="9164389" cy="529590"/>
          </a:xfrm>
          <a:prstGeom prst="rect">
            <a:avLst/>
          </a:prstGeom>
        </p:spPr>
        <p:txBody>
          <a:bodyPr lIns="0" tIns="0" rIns="0" bIns="0" rtlCol="0" anchor="t">
            <a:spAutoFit/>
          </a:bodyPr>
          <a:lstStyle/>
          <a:p>
            <a:pPr algn="ctr">
              <a:lnSpc>
                <a:spcPts val="4409"/>
              </a:lnSpc>
            </a:pPr>
            <a:r>
              <a:rPr lang="en-US" sz="3150">
                <a:solidFill>
                  <a:srgbClr val="000000"/>
                </a:solidFill>
                <a:latin typeface="Abril Fatface"/>
              </a:rPr>
              <a:t>Gülgün ALPAN | Zakaria YAHOUNI | Denis KOALA</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0" name="TextBox 10"/>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11" name="TextBox 11"/>
          <p:cNvSpPr txBox="1"/>
          <p:nvPr/>
        </p:nvSpPr>
        <p:spPr>
          <a:xfrm>
            <a:off x="1504950" y="2276475"/>
            <a:ext cx="15278100" cy="15982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The main objective of the present research is to identify </a:t>
            </a:r>
            <a:r>
              <a:rPr lang="en-US" sz="2800" dirty="0">
                <a:solidFill>
                  <a:srgbClr val="14110F"/>
                </a:solidFill>
                <a:latin typeface="Roboto Bold"/>
              </a:rPr>
              <a:t>similarities </a:t>
            </a:r>
            <a:r>
              <a:rPr lang="en-US" sz="2800" dirty="0">
                <a:solidFill>
                  <a:srgbClr val="14110F"/>
                </a:solidFill>
                <a:latin typeface="Roboto"/>
              </a:rPr>
              <a:t>among various </a:t>
            </a:r>
            <a:r>
              <a:rPr lang="en-US" sz="2800" dirty="0">
                <a:solidFill>
                  <a:srgbClr val="14110F"/>
                </a:solidFill>
                <a:latin typeface="Roboto Bold"/>
              </a:rPr>
              <a:t>medications</a:t>
            </a:r>
            <a:r>
              <a:rPr lang="en-US" sz="2800" dirty="0">
                <a:solidFill>
                  <a:srgbClr val="14110F"/>
                </a:solidFill>
                <a:latin typeface="Roboto"/>
              </a:rPr>
              <a:t>, thereby reducing the number of required models for </a:t>
            </a:r>
            <a:r>
              <a:rPr lang="en-US" sz="2800" dirty="0">
                <a:solidFill>
                  <a:srgbClr val="14110F"/>
                </a:solidFill>
                <a:latin typeface="Roboto Bold"/>
              </a:rPr>
              <a:t>forecasting</a:t>
            </a:r>
            <a:r>
              <a:rPr lang="en-US" sz="2800" dirty="0">
                <a:solidFill>
                  <a:srgbClr val="14110F"/>
                </a:solidFill>
                <a:latin typeface="Roboto"/>
              </a:rPr>
              <a:t> hospital </a:t>
            </a:r>
            <a:r>
              <a:rPr lang="en-US" sz="2800" dirty="0">
                <a:solidFill>
                  <a:srgbClr val="14110F"/>
                </a:solidFill>
                <a:latin typeface="Roboto Bold"/>
              </a:rPr>
              <a:t>demand </a:t>
            </a:r>
            <a:r>
              <a:rPr lang="en-US" sz="2800" dirty="0">
                <a:solidFill>
                  <a:srgbClr val="14110F"/>
                </a:solidFill>
                <a:latin typeface="Roboto"/>
              </a:rPr>
              <a:t>and optimizing stock resource management.</a:t>
            </a:r>
          </a:p>
        </p:txBody>
      </p:sp>
      <p:sp>
        <p:nvSpPr>
          <p:cNvPr id="12" name="TextBox 12"/>
          <p:cNvSpPr txBox="1"/>
          <p:nvPr/>
        </p:nvSpPr>
        <p:spPr>
          <a:xfrm>
            <a:off x="1028700" y="7111194"/>
            <a:ext cx="8115300" cy="1598295"/>
          </a:xfrm>
          <a:prstGeom prst="rect">
            <a:avLst/>
          </a:prstGeom>
        </p:spPr>
        <p:txBody>
          <a:bodyPr lIns="0" tIns="0" rIns="0" bIns="0" rtlCol="0" anchor="t">
            <a:spAutoFit/>
          </a:bodyPr>
          <a:lstStyle/>
          <a:p>
            <a:pPr marL="604520" lvl="1" indent="-302260">
              <a:lnSpc>
                <a:spcPts val="4200"/>
              </a:lnSpc>
              <a:buFont typeface="Arial"/>
              <a:buChar char="•"/>
            </a:pPr>
            <a:r>
              <a:rPr lang="en-US" sz="2800" dirty="0">
                <a:solidFill>
                  <a:srgbClr val="14110F"/>
                </a:solidFill>
                <a:latin typeface="Roboto"/>
              </a:rPr>
              <a:t>Studying 21 medications across 4 different hospitals, we have a dataset comprising 75,684 data points with 21 features.</a:t>
            </a:r>
          </a:p>
        </p:txBody>
      </p:sp>
      <p:sp>
        <p:nvSpPr>
          <p:cNvPr id="13" name="Freeform 13"/>
          <p:cNvSpPr/>
          <p:nvPr/>
        </p:nvSpPr>
        <p:spPr>
          <a:xfrm>
            <a:off x="2011094" y="3994974"/>
            <a:ext cx="14246762" cy="3182895"/>
          </a:xfrm>
          <a:custGeom>
            <a:avLst/>
            <a:gdLst/>
            <a:ahLst/>
            <a:cxnLst/>
            <a:rect l="l" t="t" r="r" b="b"/>
            <a:pathLst>
              <a:path w="14246762" h="3182895">
                <a:moveTo>
                  <a:pt x="0" y="0"/>
                </a:moveTo>
                <a:lnTo>
                  <a:pt x="14246762" y="0"/>
                </a:lnTo>
                <a:lnTo>
                  <a:pt x="14246762" y="3182895"/>
                </a:lnTo>
                <a:lnTo>
                  <a:pt x="0" y="3182895"/>
                </a:lnTo>
                <a:lnTo>
                  <a:pt x="0" y="0"/>
                </a:lnTo>
                <a:close/>
              </a:path>
            </a:pathLst>
          </a:custGeom>
          <a:blipFill>
            <a:blip r:embed="rId7"/>
            <a:stretch>
              <a:fillRect/>
            </a:stretch>
          </a:blipFill>
        </p:spPr>
      </p:sp>
      <p:sp>
        <p:nvSpPr>
          <p:cNvPr id="14" name="TextBox 14"/>
          <p:cNvSpPr txBox="1"/>
          <p:nvPr/>
        </p:nvSpPr>
        <p:spPr>
          <a:xfrm>
            <a:off x="9144000" y="7120719"/>
            <a:ext cx="8124825" cy="21031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distribution of data points among hospitals is as follows:</a:t>
            </a:r>
          </a:p>
          <a:p>
            <a:pPr marL="1209040" lvl="2" indent="-403013">
              <a:lnSpc>
                <a:spcPts val="4200"/>
              </a:lnSpc>
              <a:buFont typeface="Arial"/>
              <a:buChar char="⚬"/>
            </a:pPr>
            <a:r>
              <a:rPr lang="en-US" sz="2800" dirty="0">
                <a:solidFill>
                  <a:srgbClr val="14110F"/>
                </a:solidFill>
                <a:latin typeface="Roboto"/>
              </a:rPr>
              <a:t>Hospital 1: 22, 725 | Hospital 2: 15, 439 Hospital 3: 27, 591 | Hospital 4: 9, 929</a:t>
            </a:r>
          </a:p>
        </p:txBody>
      </p:sp>
      <p:grpSp>
        <p:nvGrpSpPr>
          <p:cNvPr id="18" name="Group 5"/>
          <p:cNvGrpSpPr/>
          <p:nvPr/>
        </p:nvGrpSpPr>
        <p:grpSpPr>
          <a:xfrm>
            <a:off x="0" y="9258300"/>
            <a:ext cx="9134475" cy="1028700"/>
            <a:chOff x="0" y="0"/>
            <a:chExt cx="12179300" cy="1371600"/>
          </a:xfrm>
        </p:grpSpPr>
        <p:sp>
          <p:nvSpPr>
            <p:cNvPr id="19" name="AutoShape 6"/>
            <p:cNvSpPr/>
            <p:nvPr/>
          </p:nvSpPr>
          <p:spPr>
            <a:xfrm>
              <a:off x="1625600" y="0"/>
              <a:ext cx="10553700" cy="1371600"/>
            </a:xfrm>
            <a:prstGeom prst="rect">
              <a:avLst/>
            </a:prstGeom>
            <a:solidFill>
              <a:srgbClr val="E6327E"/>
            </a:solidFill>
          </p:spPr>
        </p:sp>
        <p:sp>
          <p:nvSpPr>
            <p:cNvPr id="20"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2</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3143398" y="7469434"/>
            <a:ext cx="2857500" cy="415290"/>
          </a:xfrm>
          <a:prstGeom prst="rect">
            <a:avLst/>
          </a:prstGeom>
        </p:spPr>
        <p:txBody>
          <a:bodyPr lIns="0" tIns="0" rIns="0" bIns="0" rtlCol="0" anchor="t">
            <a:spAutoFit/>
          </a:bodyPr>
          <a:lstStyle/>
          <a:p>
            <a:pPr algn="ctr">
              <a:lnSpc>
                <a:spcPts val="3359"/>
              </a:lnSpc>
            </a:pPr>
            <a:r>
              <a:rPr lang="en-US" sz="2399">
                <a:solidFill>
                  <a:srgbClr val="FFFFFF"/>
                </a:solidFill>
                <a:latin typeface="Arimo Bold"/>
              </a:rPr>
              <a:t>Daa treatment</a:t>
            </a:r>
          </a:p>
        </p:txBody>
      </p:sp>
      <p:sp>
        <p:nvSpPr>
          <p:cNvPr id="31" name="Freeform 31"/>
          <p:cNvSpPr/>
          <p:nvPr/>
        </p:nvSpPr>
        <p:spPr>
          <a:xfrm rot="-7383627">
            <a:off x="-1161618" y="-2693680"/>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39" name="Group 39"/>
          <p:cNvGrpSpPr/>
          <p:nvPr/>
        </p:nvGrpSpPr>
        <p:grpSpPr>
          <a:xfrm>
            <a:off x="11620500" y="9296400"/>
            <a:ext cx="4161604" cy="952500"/>
            <a:chOff x="0" y="0"/>
            <a:chExt cx="5548806" cy="1270000"/>
          </a:xfrm>
        </p:grpSpPr>
        <p:sp>
          <p:nvSpPr>
            <p:cNvPr id="40" name="Freeform 40"/>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41" name="Freeform 41"/>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46" name="TextBox 46"/>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sp>
        <p:nvSpPr>
          <p:cNvPr id="47" name="Retângulo de cantos arredondados 46"/>
          <p:cNvSpPr/>
          <p:nvPr/>
        </p:nvSpPr>
        <p:spPr>
          <a:xfrm>
            <a:off x="1504800" y="2383200"/>
            <a:ext cx="4680000" cy="1440000"/>
          </a:xfrm>
          <a:prstGeom prst="roundRect">
            <a:avLst/>
          </a:prstGeom>
          <a:solidFill>
            <a:srgbClr val="1665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3000" dirty="0">
                <a:solidFill>
                  <a:srgbClr val="FFFFFF"/>
                </a:solidFill>
                <a:latin typeface="Roboto Bold"/>
              </a:rPr>
              <a:t>Structured databased</a:t>
            </a:r>
          </a:p>
        </p:txBody>
      </p:sp>
      <p:sp>
        <p:nvSpPr>
          <p:cNvPr id="48" name="Retângulo de cantos arredondados 47"/>
          <p:cNvSpPr/>
          <p:nvPr/>
        </p:nvSpPr>
        <p:spPr>
          <a:xfrm>
            <a:off x="1489560" y="4021185"/>
            <a:ext cx="4680000" cy="1440000"/>
          </a:xfrm>
          <a:prstGeom prst="roundRect">
            <a:avLst/>
          </a:prstGeom>
          <a:solidFill>
            <a:srgbClr val="99C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A</a:t>
            </a:r>
            <a:r>
              <a:rPr lang="en-US" sz="2999" dirty="0" smtClean="0">
                <a:solidFill>
                  <a:srgbClr val="FFFFFF"/>
                </a:solidFill>
                <a:latin typeface="Roboto Bold"/>
              </a:rPr>
              <a:t>: </a:t>
            </a:r>
            <a:r>
              <a:rPr lang="en-US" sz="2999" dirty="0">
                <a:solidFill>
                  <a:srgbClr val="FFFFFF"/>
                </a:solidFill>
                <a:latin typeface="Roboto Bold"/>
              </a:rPr>
              <a:t>Database formatting</a:t>
            </a:r>
          </a:p>
        </p:txBody>
      </p:sp>
      <p:sp>
        <p:nvSpPr>
          <p:cNvPr id="49" name="Retângulo de cantos arredondados 48"/>
          <p:cNvSpPr/>
          <p:nvPr/>
        </p:nvSpPr>
        <p:spPr>
          <a:xfrm>
            <a:off x="1486043" y="5712326"/>
            <a:ext cx="4680000" cy="1440000"/>
          </a:xfrm>
          <a:prstGeom prst="roundRect">
            <a:avLst/>
          </a:prstGeom>
          <a:solidFill>
            <a:srgbClr val="DC6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smtClean="0">
                <a:solidFill>
                  <a:srgbClr val="FFFFFF"/>
                </a:solidFill>
                <a:latin typeface="Roboto Bold"/>
              </a:rPr>
              <a:t>B: </a:t>
            </a:r>
            <a:r>
              <a:rPr lang="en-US" sz="2999" dirty="0">
                <a:solidFill>
                  <a:srgbClr val="FFFFFF"/>
                </a:solidFill>
                <a:latin typeface="Roboto Bold"/>
              </a:rPr>
              <a:t>Data treatment</a:t>
            </a:r>
          </a:p>
        </p:txBody>
      </p:sp>
      <p:sp>
        <p:nvSpPr>
          <p:cNvPr id="50" name="Retângulo de cantos arredondados 49"/>
          <p:cNvSpPr/>
          <p:nvPr/>
        </p:nvSpPr>
        <p:spPr>
          <a:xfrm>
            <a:off x="1504800" y="7403467"/>
            <a:ext cx="4680000" cy="1440000"/>
          </a:xfrm>
          <a:prstGeom prst="roundRect">
            <a:avLst/>
          </a:prstGeom>
          <a:solidFill>
            <a:srgbClr val="941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smtClean="0">
                <a:solidFill>
                  <a:srgbClr val="FFFFFF"/>
                </a:solidFill>
                <a:latin typeface="Roboto Bold"/>
              </a:rPr>
              <a:t>C: </a:t>
            </a:r>
            <a:r>
              <a:rPr lang="en-US" sz="2999" dirty="0">
                <a:solidFill>
                  <a:srgbClr val="FFFFFF"/>
                </a:solidFill>
                <a:latin typeface="Roboto Bold"/>
              </a:rPr>
              <a:t>Feature manipulation and comprehension</a:t>
            </a:r>
          </a:p>
        </p:txBody>
      </p:sp>
      <p:cxnSp>
        <p:nvCxnSpPr>
          <p:cNvPr id="53" name="Conector angulado 52"/>
          <p:cNvCxnSpPr>
            <a:stCxn id="47" idx="1"/>
            <a:endCxn id="48" idx="1"/>
          </p:cNvCxnSpPr>
          <p:nvPr/>
        </p:nvCxnSpPr>
        <p:spPr>
          <a:xfrm rot="10800000" flipV="1">
            <a:off x="1489560" y="3103199"/>
            <a:ext cx="15240" cy="1637985"/>
          </a:xfrm>
          <a:prstGeom prst="bentConnector3">
            <a:avLst>
              <a:gd name="adj1" fmla="val 160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Conector angulado 55"/>
          <p:cNvCxnSpPr>
            <a:stCxn id="48" idx="3"/>
            <a:endCxn id="49" idx="3"/>
          </p:cNvCxnSpPr>
          <p:nvPr/>
        </p:nvCxnSpPr>
        <p:spPr>
          <a:xfrm flipH="1">
            <a:off x="6166043" y="4741185"/>
            <a:ext cx="3517" cy="1691141"/>
          </a:xfrm>
          <a:prstGeom prst="bentConnector3">
            <a:avLst>
              <a:gd name="adj1" fmla="val -6499858"/>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Conector angulado 58"/>
          <p:cNvCxnSpPr>
            <a:stCxn id="49" idx="1"/>
            <a:endCxn id="50" idx="1"/>
          </p:cNvCxnSpPr>
          <p:nvPr/>
        </p:nvCxnSpPr>
        <p:spPr>
          <a:xfrm rot="10800000" flipH="1" flipV="1">
            <a:off x="1486042" y="6432325"/>
            <a:ext cx="18757" cy="1691141"/>
          </a:xfrm>
          <a:prstGeom prst="bentConnector3">
            <a:avLst>
              <a:gd name="adj1" fmla="val -1218745"/>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Conector angulado 61"/>
          <p:cNvCxnSpPr>
            <a:stCxn id="50" idx="3"/>
            <a:endCxn id="65" idx="1"/>
          </p:cNvCxnSpPr>
          <p:nvPr/>
        </p:nvCxnSpPr>
        <p:spPr>
          <a:xfrm flipV="1">
            <a:off x="6184800" y="3097504"/>
            <a:ext cx="2911575" cy="5025963"/>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65" name="Retângulo de cantos arredondados 64"/>
          <p:cNvSpPr/>
          <p:nvPr/>
        </p:nvSpPr>
        <p:spPr>
          <a:xfrm>
            <a:off x="9096375" y="2377504"/>
            <a:ext cx="4680000" cy="1440000"/>
          </a:xfrm>
          <a:prstGeom prst="roundRect">
            <a:avLst/>
          </a:prstGeom>
          <a:solidFill>
            <a:srgbClr val="A3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D</a:t>
            </a:r>
            <a:r>
              <a:rPr lang="en-US" sz="2999" dirty="0" smtClean="0">
                <a:solidFill>
                  <a:srgbClr val="FFFFFF"/>
                </a:solidFill>
                <a:latin typeface="Roboto Bold"/>
              </a:rPr>
              <a:t>: </a:t>
            </a:r>
            <a:r>
              <a:rPr lang="en-US" sz="2999" dirty="0">
                <a:solidFill>
                  <a:srgbClr val="FFFFFF"/>
                </a:solidFill>
                <a:latin typeface="Roboto Bold"/>
              </a:rPr>
              <a:t>Clustering</a:t>
            </a:r>
          </a:p>
        </p:txBody>
      </p:sp>
      <p:sp>
        <p:nvSpPr>
          <p:cNvPr id="67" name="Retângulo de cantos arredondados 66"/>
          <p:cNvSpPr/>
          <p:nvPr/>
        </p:nvSpPr>
        <p:spPr>
          <a:xfrm>
            <a:off x="9111615" y="5712325"/>
            <a:ext cx="4680000" cy="1440000"/>
          </a:xfrm>
          <a:prstGeom prst="roundRect">
            <a:avLst/>
          </a:prstGeom>
          <a:solidFill>
            <a:srgbClr val="8FC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E</a:t>
            </a:r>
            <a:r>
              <a:rPr lang="en-US" sz="2999" dirty="0" smtClean="0">
                <a:solidFill>
                  <a:srgbClr val="FFFFFF"/>
                </a:solidFill>
                <a:latin typeface="Roboto Bold"/>
              </a:rPr>
              <a:t>: </a:t>
            </a:r>
            <a:r>
              <a:rPr lang="en-US" sz="2999" dirty="0">
                <a:solidFill>
                  <a:srgbClr val="FFFFFF"/>
                </a:solidFill>
                <a:latin typeface="Roboto Bold"/>
              </a:rPr>
              <a:t>Forecasting</a:t>
            </a:r>
          </a:p>
        </p:txBody>
      </p:sp>
      <p:cxnSp>
        <p:nvCxnSpPr>
          <p:cNvPr id="68" name="Conector angulado 67"/>
          <p:cNvCxnSpPr>
            <a:stCxn id="65" idx="3"/>
            <a:endCxn id="67" idx="3"/>
          </p:cNvCxnSpPr>
          <p:nvPr/>
        </p:nvCxnSpPr>
        <p:spPr>
          <a:xfrm>
            <a:off x="13776375" y="3097504"/>
            <a:ext cx="15240" cy="3334821"/>
          </a:xfrm>
          <a:prstGeom prst="bentConnector3">
            <a:avLst>
              <a:gd name="adj1" fmla="val 1600000"/>
            </a:avLst>
          </a:prstGeom>
          <a:ln w="38100">
            <a:tailEnd type="triangle"/>
          </a:ln>
        </p:spPr>
        <p:style>
          <a:lnRef idx="1">
            <a:schemeClr val="dk1"/>
          </a:lnRef>
          <a:fillRef idx="0">
            <a:schemeClr val="dk1"/>
          </a:fillRef>
          <a:effectRef idx="0">
            <a:schemeClr val="dk1"/>
          </a:effectRef>
          <a:fontRef idx="minor">
            <a:schemeClr val="tx1"/>
          </a:fontRef>
        </p:style>
      </p:cxnSp>
      <p:grpSp>
        <p:nvGrpSpPr>
          <p:cNvPr id="71" name="Group 5"/>
          <p:cNvGrpSpPr/>
          <p:nvPr/>
        </p:nvGrpSpPr>
        <p:grpSpPr>
          <a:xfrm>
            <a:off x="0" y="9258300"/>
            <a:ext cx="9134475" cy="1028700"/>
            <a:chOff x="0" y="0"/>
            <a:chExt cx="12179300" cy="1371600"/>
          </a:xfrm>
        </p:grpSpPr>
        <p:sp>
          <p:nvSpPr>
            <p:cNvPr id="72" name="AutoShape 6"/>
            <p:cNvSpPr/>
            <p:nvPr/>
          </p:nvSpPr>
          <p:spPr>
            <a:xfrm>
              <a:off x="1625600" y="0"/>
              <a:ext cx="10553700" cy="1371600"/>
            </a:xfrm>
            <a:prstGeom prst="rect">
              <a:avLst/>
            </a:prstGeom>
            <a:solidFill>
              <a:srgbClr val="E6327E"/>
            </a:solidFill>
          </p:spPr>
        </p:sp>
        <p:sp>
          <p:nvSpPr>
            <p:cNvPr id="73"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3</a:t>
              </a:r>
              <a:endParaRPr lang="fr-FR" dirty="0">
                <a:ln>
                  <a:solidFill>
                    <a:schemeClr val="bg1"/>
                  </a:solidFill>
                </a:ln>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65"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6625" y="2381250"/>
            <a:ext cx="9972675" cy="5422405"/>
          </a:xfrm>
          <a:custGeom>
            <a:avLst/>
            <a:gdLst/>
            <a:ahLst/>
            <a:cxnLst/>
            <a:rect l="l" t="t" r="r" b="b"/>
            <a:pathLst>
              <a:path w="9972675" h="5422405">
                <a:moveTo>
                  <a:pt x="0" y="0"/>
                </a:moveTo>
                <a:lnTo>
                  <a:pt x="9972675" y="0"/>
                </a:lnTo>
                <a:lnTo>
                  <a:pt x="9972675" y="5422405"/>
                </a:lnTo>
                <a:lnTo>
                  <a:pt x="0" y="5422405"/>
                </a:lnTo>
                <a:lnTo>
                  <a:pt x="0" y="0"/>
                </a:lnTo>
                <a:close/>
              </a:path>
            </a:pathLst>
          </a:custGeom>
          <a:blipFill>
            <a:blip r:embed="rId2"/>
            <a:stretch>
              <a:fillRect/>
            </a:stretch>
          </a:blipFill>
        </p:spPr>
      </p:sp>
      <p:sp>
        <p:nvSpPr>
          <p:cNvPr id="3" name="TextBox 3"/>
          <p:cNvSpPr txBox="1"/>
          <p:nvPr/>
        </p:nvSpPr>
        <p:spPr>
          <a:xfrm>
            <a:off x="1028700" y="4156832"/>
            <a:ext cx="6081780" cy="473202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Remove outliers and address missing data.</a:t>
            </a:r>
          </a:p>
          <a:p>
            <a:pPr marL="604519" lvl="1" indent="-302260">
              <a:lnSpc>
                <a:spcPts val="4199"/>
              </a:lnSpc>
              <a:buFont typeface="Arial"/>
              <a:buChar char="•"/>
            </a:pPr>
            <a:r>
              <a:rPr lang="en-US" sz="2799" dirty="0">
                <a:solidFill>
                  <a:srgbClr val="14110F"/>
                </a:solidFill>
                <a:latin typeface="Roboto"/>
              </a:rPr>
              <a:t>Group data by month, year, UCD code, and hospital.</a:t>
            </a:r>
          </a:p>
          <a:p>
            <a:pPr marL="604519" lvl="1" indent="-302260">
              <a:lnSpc>
                <a:spcPts val="4199"/>
              </a:lnSpc>
              <a:buFont typeface="Arial"/>
              <a:buChar char="•"/>
            </a:pPr>
            <a:r>
              <a:rPr lang="en-US" sz="2799" dirty="0">
                <a:solidFill>
                  <a:srgbClr val="14110F"/>
                </a:solidFill>
                <a:latin typeface="Roboto"/>
              </a:rPr>
              <a:t>Understand and manage the gaps for the different hospitals.</a:t>
            </a:r>
          </a:p>
          <a:p>
            <a:pPr marL="604520" lvl="1" indent="-302260">
              <a:lnSpc>
                <a:spcPts val="4200"/>
              </a:lnSpc>
              <a:buFont typeface="Arial"/>
              <a:buChar char="•"/>
            </a:pPr>
            <a:r>
              <a:rPr lang="en-US" sz="2800" dirty="0">
                <a:solidFill>
                  <a:srgbClr val="14110F"/>
                </a:solidFill>
                <a:latin typeface="Roboto"/>
              </a:rPr>
              <a:t>For the time series approach, a common data period was chosen for all hospitals.</a:t>
            </a:r>
          </a:p>
        </p:txBody>
      </p:sp>
      <p:sp>
        <p:nvSpPr>
          <p:cNvPr id="4" name="Freeform 4"/>
          <p:cNvSpPr/>
          <p:nvPr/>
        </p:nvSpPr>
        <p:spPr>
          <a:xfrm>
            <a:off x="-2408771" y="2141376"/>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1620500" y="9296400"/>
            <a:ext cx="4161604" cy="952500"/>
            <a:chOff x="0" y="0"/>
            <a:chExt cx="5548806" cy="1270000"/>
          </a:xfrm>
        </p:grpSpPr>
        <p:sp>
          <p:nvSpPr>
            <p:cNvPr id="6" name="Freeform 6"/>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7" name="Freeform 7"/>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dirty="0">
                <a:solidFill>
                  <a:srgbClr val="000000"/>
                </a:solidFill>
                <a:latin typeface="Roboto"/>
              </a:rPr>
              <a:t>1: Context and Methodology</a:t>
            </a:r>
          </a:p>
        </p:txBody>
      </p:sp>
      <p:grpSp>
        <p:nvGrpSpPr>
          <p:cNvPr id="18" name="Group 18"/>
          <p:cNvGrpSpPr/>
          <p:nvPr/>
        </p:nvGrpSpPr>
        <p:grpSpPr>
          <a:xfrm>
            <a:off x="1028700" y="167276"/>
            <a:ext cx="10705819" cy="642349"/>
            <a:chOff x="0" y="0"/>
            <a:chExt cx="14274425" cy="856465"/>
          </a:xfrm>
        </p:grpSpPr>
        <p:grpSp>
          <p:nvGrpSpPr>
            <p:cNvPr id="19" name="Group 19"/>
            <p:cNvGrpSpPr/>
            <p:nvPr/>
          </p:nvGrpSpPr>
          <p:grpSpPr>
            <a:xfrm rot="5400000">
              <a:off x="385409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23" name="Group 23"/>
            <p:cNvGrpSpPr/>
            <p:nvPr/>
          </p:nvGrpSpPr>
          <p:grpSpPr>
            <a:xfrm rot="5400000">
              <a:off x="670898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27" name="Group 27"/>
            <p:cNvGrpSpPr/>
            <p:nvPr/>
          </p:nvGrpSpPr>
          <p:grpSpPr>
            <a:xfrm rot="5400000">
              <a:off x="9563865" y="-999210"/>
              <a:ext cx="856465" cy="2854885"/>
              <a:chOff x="0" y="0"/>
              <a:chExt cx="376296" cy="1254321"/>
            </a:xfrm>
          </p:grpSpPr>
          <p:sp>
            <p:nvSpPr>
              <p:cNvPr id="28" name="Freeform 2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31" name="Group 31"/>
            <p:cNvGrpSpPr/>
            <p:nvPr/>
          </p:nvGrpSpPr>
          <p:grpSpPr>
            <a:xfrm rot="5400000">
              <a:off x="12418750" y="-999210"/>
              <a:ext cx="856465" cy="2854885"/>
              <a:chOff x="0" y="0"/>
              <a:chExt cx="376296" cy="1254321"/>
            </a:xfrm>
          </p:grpSpPr>
          <p:sp>
            <p:nvSpPr>
              <p:cNvPr id="32" name="Freeform 3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4" name="TextBox 34"/>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35" name="Group 35"/>
            <p:cNvGrpSpPr/>
            <p:nvPr/>
          </p:nvGrpSpPr>
          <p:grpSpPr>
            <a:xfrm rot="5400000">
              <a:off x="999210" y="-999210"/>
              <a:ext cx="856465" cy="2854885"/>
              <a:chOff x="0" y="0"/>
              <a:chExt cx="501728" cy="1672428"/>
            </a:xfrm>
          </p:grpSpPr>
          <p:sp>
            <p:nvSpPr>
              <p:cNvPr id="36" name="Freeform 3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7" name="TextBox 3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8" name="TextBox 38"/>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
        <p:nvSpPr>
          <p:cNvPr id="39" name="Retângulo de cantos arredondados 38"/>
          <p:cNvSpPr/>
          <p:nvPr/>
        </p:nvSpPr>
        <p:spPr>
          <a:xfrm>
            <a:off x="1504800" y="2383200"/>
            <a:ext cx="4680000" cy="1440000"/>
          </a:xfrm>
          <a:prstGeom prst="roundRect">
            <a:avLst/>
          </a:prstGeom>
          <a:solidFill>
            <a:srgbClr val="DC6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B</a:t>
            </a:r>
            <a:r>
              <a:rPr lang="en-US" sz="2999" dirty="0" smtClean="0">
                <a:solidFill>
                  <a:srgbClr val="FFFFFF"/>
                </a:solidFill>
                <a:latin typeface="Roboto Bold"/>
              </a:rPr>
              <a:t>: </a:t>
            </a:r>
            <a:r>
              <a:rPr lang="en-US" sz="2999" dirty="0">
                <a:solidFill>
                  <a:srgbClr val="FFFFFF"/>
                </a:solidFill>
                <a:latin typeface="Roboto Bold"/>
              </a:rPr>
              <a:t>Data treatment</a:t>
            </a:r>
          </a:p>
        </p:txBody>
      </p:sp>
      <p:grpSp>
        <p:nvGrpSpPr>
          <p:cNvPr id="41" name="Group 5"/>
          <p:cNvGrpSpPr/>
          <p:nvPr/>
        </p:nvGrpSpPr>
        <p:grpSpPr>
          <a:xfrm>
            <a:off x="0" y="9258300"/>
            <a:ext cx="9134475" cy="1028700"/>
            <a:chOff x="0" y="0"/>
            <a:chExt cx="12179300" cy="1371600"/>
          </a:xfrm>
        </p:grpSpPr>
        <p:sp>
          <p:nvSpPr>
            <p:cNvPr id="42" name="AutoShape 6"/>
            <p:cNvSpPr/>
            <p:nvPr/>
          </p:nvSpPr>
          <p:spPr>
            <a:xfrm>
              <a:off x="1625600" y="0"/>
              <a:ext cx="10553700" cy="1371600"/>
            </a:xfrm>
            <a:prstGeom prst="rect">
              <a:avLst/>
            </a:prstGeom>
            <a:solidFill>
              <a:srgbClr val="DC6A1C"/>
            </a:solidFill>
          </p:spPr>
        </p:sp>
        <p:sp>
          <p:nvSpPr>
            <p:cNvPr id="43"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4</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63050" y="2381250"/>
            <a:ext cx="8096250" cy="6465528"/>
          </a:xfrm>
          <a:custGeom>
            <a:avLst/>
            <a:gdLst/>
            <a:ahLst/>
            <a:cxnLst/>
            <a:rect l="l" t="t" r="r" b="b"/>
            <a:pathLst>
              <a:path w="8096250" h="6465528">
                <a:moveTo>
                  <a:pt x="0" y="0"/>
                </a:moveTo>
                <a:lnTo>
                  <a:pt x="8096250" y="0"/>
                </a:lnTo>
                <a:lnTo>
                  <a:pt x="8096250" y="6465528"/>
                </a:lnTo>
                <a:lnTo>
                  <a:pt x="0" y="6465528"/>
                </a:lnTo>
                <a:lnTo>
                  <a:pt x="0" y="0"/>
                </a:lnTo>
                <a:close/>
              </a:path>
            </a:pathLst>
          </a:custGeom>
          <a:blipFill>
            <a:blip r:embed="rId2"/>
            <a:stretch>
              <a:fillRect/>
            </a:stretch>
          </a:blipFill>
        </p:spPr>
      </p:sp>
      <p:sp>
        <p:nvSpPr>
          <p:cNvPr id="3" name="TextBox 3"/>
          <p:cNvSpPr txBox="1"/>
          <p:nvPr/>
        </p:nvSpPr>
        <p:spPr>
          <a:xfrm>
            <a:off x="1028700" y="4156832"/>
            <a:ext cx="8134350" cy="3684270"/>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Seasonal decomposition.</a:t>
            </a:r>
          </a:p>
          <a:p>
            <a:pPr marL="604519" lvl="1" indent="-302260">
              <a:lnSpc>
                <a:spcPts val="4199"/>
              </a:lnSpc>
              <a:buFont typeface="Arial"/>
              <a:buChar char="•"/>
            </a:pPr>
            <a:r>
              <a:rPr lang="en-US" sz="2799" dirty="0">
                <a:solidFill>
                  <a:srgbClr val="14110F"/>
                </a:solidFill>
                <a:latin typeface="Roboto"/>
              </a:rPr>
              <a:t>Calculation of the moving average.</a:t>
            </a:r>
          </a:p>
          <a:p>
            <a:pPr marL="604519" lvl="1" indent="-302260">
              <a:lnSpc>
                <a:spcPts val="4199"/>
              </a:lnSpc>
              <a:buFont typeface="Arial"/>
              <a:buChar char="•"/>
            </a:pPr>
            <a:r>
              <a:rPr lang="en-US" sz="2799" dirty="0">
                <a:solidFill>
                  <a:srgbClr val="14110F"/>
                </a:solidFill>
                <a:latin typeface="Roboto"/>
              </a:rPr>
              <a:t>Principal Component Analysis (PCA) was tested but did not yield useful information.</a:t>
            </a:r>
          </a:p>
          <a:p>
            <a:pPr marL="604520" lvl="1" indent="-302260">
              <a:lnSpc>
                <a:spcPts val="4200"/>
              </a:lnSpc>
              <a:buFont typeface="Arial"/>
              <a:buChar char="•"/>
            </a:pPr>
            <a:r>
              <a:rPr lang="en-US" sz="2800" dirty="0">
                <a:solidFill>
                  <a:srgbClr val="14110F"/>
                </a:solidFill>
                <a:latin typeface="Roboto"/>
              </a:rPr>
              <a:t>Trends in consumption, seasonality, and residuals were used as features to group different medicines.</a:t>
            </a:r>
          </a:p>
        </p:txBody>
      </p:sp>
      <p:sp>
        <p:nvSpPr>
          <p:cNvPr id="4" name="Freeform 4"/>
          <p:cNvSpPr/>
          <p:nvPr/>
        </p:nvSpPr>
        <p:spPr>
          <a:xfrm rot="-3413112">
            <a:off x="15115543" y="-3081193"/>
            <a:ext cx="3437471" cy="6496937"/>
          </a:xfrm>
          <a:custGeom>
            <a:avLst/>
            <a:gdLst/>
            <a:ahLst/>
            <a:cxnLst/>
            <a:rect l="l" t="t" r="r" b="b"/>
            <a:pathLst>
              <a:path w="3437471" h="6496937">
                <a:moveTo>
                  <a:pt x="0" y="0"/>
                </a:moveTo>
                <a:lnTo>
                  <a:pt x="3437471" y="0"/>
                </a:lnTo>
                <a:lnTo>
                  <a:pt x="3437471" y="6496938"/>
                </a:lnTo>
                <a:lnTo>
                  <a:pt x="0" y="64969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a:off x="11620500" y="9296400"/>
            <a:ext cx="4161604" cy="952500"/>
            <a:chOff x="0" y="0"/>
            <a:chExt cx="5548806" cy="1270000"/>
          </a:xfrm>
        </p:grpSpPr>
        <p:sp>
          <p:nvSpPr>
            <p:cNvPr id="11" name="Freeform 11"/>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12" name="Freeform 12"/>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sp>
        <p:nvSpPr>
          <p:cNvPr id="17" name="TextBox 17"/>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1: Context and Methodology</a:t>
            </a:r>
          </a:p>
        </p:txBody>
      </p:sp>
      <p:grpSp>
        <p:nvGrpSpPr>
          <p:cNvPr id="18" name="Group 18"/>
          <p:cNvGrpSpPr/>
          <p:nvPr/>
        </p:nvGrpSpPr>
        <p:grpSpPr>
          <a:xfrm>
            <a:off x="1028700" y="167276"/>
            <a:ext cx="10705819" cy="642349"/>
            <a:chOff x="0" y="0"/>
            <a:chExt cx="14274425" cy="856465"/>
          </a:xfrm>
        </p:grpSpPr>
        <p:grpSp>
          <p:nvGrpSpPr>
            <p:cNvPr id="19" name="Group 19"/>
            <p:cNvGrpSpPr/>
            <p:nvPr/>
          </p:nvGrpSpPr>
          <p:grpSpPr>
            <a:xfrm rot="5400000">
              <a:off x="3854095" y="-999210"/>
              <a:ext cx="856465" cy="2854885"/>
              <a:chOff x="0" y="0"/>
              <a:chExt cx="376296" cy="1254321"/>
            </a:xfrm>
          </p:grpSpPr>
          <p:sp>
            <p:nvSpPr>
              <p:cNvPr id="20" name="Freeform 20"/>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2" name="TextBox 22"/>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B: </a:t>
              </a:r>
              <a:r>
                <a:rPr lang="en-US" sz="1348" dirty="0">
                  <a:solidFill>
                    <a:srgbClr val="FFFFFF"/>
                  </a:solidFill>
                  <a:latin typeface="Roboto Bold"/>
                </a:rPr>
                <a:t>Data treatment</a:t>
              </a:r>
            </a:p>
          </p:txBody>
        </p:sp>
        <p:grpSp>
          <p:nvGrpSpPr>
            <p:cNvPr id="23" name="Group 23"/>
            <p:cNvGrpSpPr/>
            <p:nvPr/>
          </p:nvGrpSpPr>
          <p:grpSpPr>
            <a:xfrm rot="5400000">
              <a:off x="6708980" y="-999210"/>
              <a:ext cx="856465" cy="2854885"/>
              <a:chOff x="0" y="0"/>
              <a:chExt cx="376296" cy="1254321"/>
            </a:xfrm>
          </p:grpSpPr>
          <p:sp>
            <p:nvSpPr>
              <p:cNvPr id="24" name="Freeform 24"/>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26" name="TextBox 26"/>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27" name="Group 27"/>
            <p:cNvGrpSpPr/>
            <p:nvPr/>
          </p:nvGrpSpPr>
          <p:grpSpPr>
            <a:xfrm rot="5400000">
              <a:off x="9563865" y="-999210"/>
              <a:ext cx="856465" cy="2854885"/>
              <a:chOff x="0" y="0"/>
              <a:chExt cx="376296" cy="1254321"/>
            </a:xfrm>
          </p:grpSpPr>
          <p:sp>
            <p:nvSpPr>
              <p:cNvPr id="28" name="Freeform 28"/>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alpha val="24706"/>
                </a:srgbClr>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0" name="TextBox 30"/>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D: </a:t>
              </a:r>
              <a:r>
                <a:rPr lang="en-US" sz="1348" dirty="0">
                  <a:solidFill>
                    <a:srgbClr val="FFFFFF"/>
                  </a:solidFill>
                  <a:latin typeface="Roboto Bold"/>
                </a:rPr>
                <a:t>Clustering</a:t>
              </a:r>
            </a:p>
          </p:txBody>
        </p:sp>
        <p:grpSp>
          <p:nvGrpSpPr>
            <p:cNvPr id="31" name="Group 31"/>
            <p:cNvGrpSpPr/>
            <p:nvPr/>
          </p:nvGrpSpPr>
          <p:grpSpPr>
            <a:xfrm rot="5400000">
              <a:off x="12418750" y="-999210"/>
              <a:ext cx="856465" cy="2854885"/>
              <a:chOff x="0" y="0"/>
              <a:chExt cx="376296" cy="1254321"/>
            </a:xfrm>
          </p:grpSpPr>
          <p:sp>
            <p:nvSpPr>
              <p:cNvPr id="32" name="Freeform 32"/>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4" name="TextBox 34"/>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35" name="Group 35"/>
            <p:cNvGrpSpPr/>
            <p:nvPr/>
          </p:nvGrpSpPr>
          <p:grpSpPr>
            <a:xfrm rot="5400000">
              <a:off x="999210" y="-999210"/>
              <a:ext cx="856465" cy="2854885"/>
              <a:chOff x="0" y="0"/>
              <a:chExt cx="501728" cy="1672428"/>
            </a:xfrm>
          </p:grpSpPr>
          <p:sp>
            <p:nvSpPr>
              <p:cNvPr id="36" name="Freeform 36"/>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37" name="TextBox 37"/>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38" name="TextBox 38"/>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A: </a:t>
              </a:r>
              <a:r>
                <a:rPr lang="en-US" sz="1348" dirty="0">
                  <a:solidFill>
                    <a:srgbClr val="FFFFFF"/>
                  </a:solidFill>
                  <a:latin typeface="Roboto Bold"/>
                </a:rPr>
                <a:t>Database formatting</a:t>
              </a:r>
            </a:p>
          </p:txBody>
        </p:sp>
      </p:grpSp>
      <p:sp>
        <p:nvSpPr>
          <p:cNvPr id="39" name="Retângulo de cantos arredondados 38"/>
          <p:cNvSpPr/>
          <p:nvPr/>
        </p:nvSpPr>
        <p:spPr>
          <a:xfrm>
            <a:off x="1504800" y="2383200"/>
            <a:ext cx="4680000" cy="1440000"/>
          </a:xfrm>
          <a:prstGeom prst="roundRect">
            <a:avLst/>
          </a:prstGeom>
          <a:solidFill>
            <a:srgbClr val="941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smtClean="0">
                <a:solidFill>
                  <a:srgbClr val="FFFFFF"/>
                </a:solidFill>
                <a:latin typeface="Roboto Bold"/>
              </a:rPr>
              <a:t>C: </a:t>
            </a:r>
            <a:r>
              <a:rPr lang="en-US" sz="2999" dirty="0">
                <a:solidFill>
                  <a:srgbClr val="FFFFFF"/>
                </a:solidFill>
                <a:latin typeface="Roboto Bold"/>
              </a:rPr>
              <a:t>Feature manipulation and comprehension</a:t>
            </a:r>
          </a:p>
        </p:txBody>
      </p:sp>
      <p:grpSp>
        <p:nvGrpSpPr>
          <p:cNvPr id="40" name="Group 5"/>
          <p:cNvGrpSpPr/>
          <p:nvPr/>
        </p:nvGrpSpPr>
        <p:grpSpPr>
          <a:xfrm>
            <a:off x="0" y="9258300"/>
            <a:ext cx="9134475" cy="1028700"/>
            <a:chOff x="0" y="0"/>
            <a:chExt cx="12179300" cy="1371600"/>
          </a:xfrm>
        </p:grpSpPr>
        <p:sp>
          <p:nvSpPr>
            <p:cNvPr id="41" name="AutoShape 6"/>
            <p:cNvSpPr/>
            <p:nvPr/>
          </p:nvSpPr>
          <p:spPr>
            <a:xfrm>
              <a:off x="1625600" y="0"/>
              <a:ext cx="10553700" cy="1371600"/>
            </a:xfrm>
            <a:prstGeom prst="rect">
              <a:avLst/>
            </a:prstGeom>
            <a:solidFill>
              <a:srgbClr val="94177E"/>
            </a:solidFill>
          </p:spPr>
        </p:sp>
        <p:sp>
          <p:nvSpPr>
            <p:cNvPr id="42"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a:ln>
                    <a:solidFill>
                      <a:schemeClr val="bg1"/>
                    </a:solidFill>
                  </a:ln>
                  <a:solidFill>
                    <a:schemeClr val="bg1"/>
                  </a:solidFill>
                </a:rPr>
                <a:t>5</a:t>
              </a:r>
              <a:endParaRPr lang="fr-FR" dirty="0">
                <a:ln>
                  <a:solidFill>
                    <a:schemeClr val="bg1"/>
                  </a:solidFill>
                </a:ln>
                <a:solidFill>
                  <a:schemeClr val="bg1"/>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6" name="TextBox 6"/>
          <p:cNvSpPr txBox="1"/>
          <p:nvPr/>
        </p:nvSpPr>
        <p:spPr>
          <a:xfrm>
            <a:off x="1504950" y="2807335"/>
            <a:ext cx="4762500" cy="500380"/>
          </a:xfrm>
          <a:prstGeom prst="rect">
            <a:avLst/>
          </a:prstGeom>
        </p:spPr>
        <p:txBody>
          <a:bodyPr lIns="0" tIns="0" rIns="0" bIns="0" rtlCol="0" anchor="t">
            <a:spAutoFit/>
          </a:bodyPr>
          <a:lstStyle/>
          <a:p>
            <a:pPr algn="ctr">
              <a:lnSpc>
                <a:spcPts val="3919"/>
              </a:lnSpc>
            </a:pPr>
            <a:r>
              <a:rPr lang="en-US" sz="2799">
                <a:solidFill>
                  <a:srgbClr val="FFFFFF"/>
                </a:solidFill>
                <a:latin typeface="Roboto Bold"/>
              </a:rPr>
              <a:t>Regroupement</a:t>
            </a:r>
          </a:p>
        </p:txBody>
      </p:sp>
      <p:sp>
        <p:nvSpPr>
          <p:cNvPr id="27" name="Freeform 27"/>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8" name="Group 28"/>
          <p:cNvGrpSpPr/>
          <p:nvPr/>
        </p:nvGrpSpPr>
        <p:grpSpPr>
          <a:xfrm>
            <a:off x="11620500" y="9296400"/>
            <a:ext cx="4161604" cy="952500"/>
            <a:chOff x="0" y="0"/>
            <a:chExt cx="5548806" cy="1270000"/>
          </a:xfrm>
        </p:grpSpPr>
        <p:sp>
          <p:nvSpPr>
            <p:cNvPr id="29" name="Freeform 29"/>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5"/>
              <a:stretch>
                <a:fillRect/>
              </a:stretch>
            </a:blipFill>
          </p:spPr>
        </p:sp>
        <p:sp>
          <p:nvSpPr>
            <p:cNvPr id="30" name="Freeform 30"/>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6"/>
              <a:stretch>
                <a:fillRect/>
              </a:stretch>
            </a:blipFill>
          </p:spPr>
        </p:sp>
      </p:grpSp>
      <p:grpSp>
        <p:nvGrpSpPr>
          <p:cNvPr id="35" name="Group 35"/>
          <p:cNvGrpSpPr/>
          <p:nvPr/>
        </p:nvGrpSpPr>
        <p:grpSpPr>
          <a:xfrm>
            <a:off x="1028700" y="167276"/>
            <a:ext cx="10705819" cy="642349"/>
            <a:chOff x="0" y="0"/>
            <a:chExt cx="14274425" cy="856465"/>
          </a:xfrm>
        </p:grpSpPr>
        <p:grpSp>
          <p:nvGrpSpPr>
            <p:cNvPr id="36" name="Group 36"/>
            <p:cNvGrpSpPr/>
            <p:nvPr/>
          </p:nvGrpSpPr>
          <p:grpSpPr>
            <a:xfrm rot="5400000">
              <a:off x="3854095" y="-999210"/>
              <a:ext cx="856465" cy="2854885"/>
              <a:chOff x="0" y="0"/>
              <a:chExt cx="376296" cy="1254321"/>
            </a:xfrm>
          </p:grpSpPr>
          <p:sp>
            <p:nvSpPr>
              <p:cNvPr id="37"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39"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40" name="Group 40"/>
            <p:cNvGrpSpPr/>
            <p:nvPr/>
          </p:nvGrpSpPr>
          <p:grpSpPr>
            <a:xfrm rot="5400000">
              <a:off x="6708980" y="-999210"/>
              <a:ext cx="856465" cy="2854885"/>
              <a:chOff x="0" y="0"/>
              <a:chExt cx="376296" cy="1254321"/>
            </a:xfrm>
          </p:grpSpPr>
          <p:sp>
            <p:nvSpPr>
              <p:cNvPr id="41"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3"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44" name="Group 44"/>
            <p:cNvGrpSpPr/>
            <p:nvPr/>
          </p:nvGrpSpPr>
          <p:grpSpPr>
            <a:xfrm rot="5400000">
              <a:off x="9563865" y="-999210"/>
              <a:ext cx="856465" cy="2854885"/>
              <a:chOff x="0" y="0"/>
              <a:chExt cx="376296" cy="1254321"/>
            </a:xfrm>
          </p:grpSpPr>
          <p:sp>
            <p:nvSpPr>
              <p:cNvPr id="45"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47"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48" name="Group 48"/>
            <p:cNvGrpSpPr/>
            <p:nvPr/>
          </p:nvGrpSpPr>
          <p:grpSpPr>
            <a:xfrm rot="5400000">
              <a:off x="12418750" y="-999210"/>
              <a:ext cx="856465" cy="2854885"/>
              <a:chOff x="0" y="0"/>
              <a:chExt cx="376296" cy="1254321"/>
            </a:xfrm>
          </p:grpSpPr>
          <p:sp>
            <p:nvSpPr>
              <p:cNvPr id="49"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50"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51"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52" name="Group 52"/>
            <p:cNvGrpSpPr/>
            <p:nvPr/>
          </p:nvGrpSpPr>
          <p:grpSpPr>
            <a:xfrm rot="5400000">
              <a:off x="999210" y="-999210"/>
              <a:ext cx="856465" cy="2854885"/>
              <a:chOff x="0" y="0"/>
              <a:chExt cx="501728" cy="1672428"/>
            </a:xfrm>
          </p:grpSpPr>
          <p:sp>
            <p:nvSpPr>
              <p:cNvPr id="53"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54"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55"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grpSp>
        <p:nvGrpSpPr>
          <p:cNvPr id="56" name="Group 5"/>
          <p:cNvGrpSpPr/>
          <p:nvPr/>
        </p:nvGrpSpPr>
        <p:grpSpPr>
          <a:xfrm>
            <a:off x="0" y="9258300"/>
            <a:ext cx="9134475" cy="1028700"/>
            <a:chOff x="0" y="0"/>
            <a:chExt cx="12179300" cy="1371600"/>
          </a:xfrm>
        </p:grpSpPr>
        <p:sp>
          <p:nvSpPr>
            <p:cNvPr id="57" name="AutoShape 6"/>
            <p:cNvSpPr/>
            <p:nvPr/>
          </p:nvSpPr>
          <p:spPr>
            <a:xfrm>
              <a:off x="1625600" y="0"/>
              <a:ext cx="10553700" cy="1371600"/>
            </a:xfrm>
            <a:prstGeom prst="rect">
              <a:avLst/>
            </a:prstGeom>
            <a:solidFill>
              <a:srgbClr val="A3A7A7"/>
            </a:solidFill>
          </p:spPr>
        </p:sp>
        <p:sp>
          <p:nvSpPr>
            <p:cNvPr id="58"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6</a:t>
              </a:r>
              <a:endParaRPr lang="fr-FR" dirty="0">
                <a:ln>
                  <a:solidFill>
                    <a:schemeClr val="bg1"/>
                  </a:solidFill>
                </a:ln>
                <a:solidFill>
                  <a:schemeClr val="bg1"/>
                </a:solidFill>
              </a:endParaRPr>
            </a:p>
          </p:txBody>
        </p:sp>
      </p:grpSp>
      <p:sp>
        <p:nvSpPr>
          <p:cNvPr id="59" name="Retângulo de cantos arredondados 58"/>
          <p:cNvSpPr/>
          <p:nvPr/>
        </p:nvSpPr>
        <p:spPr>
          <a:xfrm>
            <a:off x="1387765" y="4909204"/>
            <a:ext cx="4680000" cy="1440000"/>
          </a:xfrm>
          <a:prstGeom prst="roundRect">
            <a:avLst/>
          </a:prstGeom>
          <a:solidFill>
            <a:srgbClr val="A3A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4199"/>
              </a:lnSpc>
            </a:pPr>
            <a:r>
              <a:rPr lang="en-US" sz="2999" dirty="0">
                <a:solidFill>
                  <a:srgbClr val="FFFFFF"/>
                </a:solidFill>
                <a:latin typeface="Roboto Bold"/>
              </a:rPr>
              <a:t>D</a:t>
            </a:r>
            <a:r>
              <a:rPr lang="en-US" sz="2999" dirty="0" smtClean="0">
                <a:solidFill>
                  <a:srgbClr val="FFFFFF"/>
                </a:solidFill>
                <a:latin typeface="Roboto Bold"/>
              </a:rPr>
              <a:t>: </a:t>
            </a:r>
            <a:r>
              <a:rPr lang="en-US" sz="2999" dirty="0">
                <a:solidFill>
                  <a:srgbClr val="FFFFFF"/>
                </a:solidFill>
                <a:latin typeface="Roboto Bold"/>
              </a:rPr>
              <a:t>Clustering</a:t>
            </a:r>
          </a:p>
        </p:txBody>
      </p:sp>
      <p:sp>
        <p:nvSpPr>
          <p:cNvPr id="60" name="Retângulo de cantos arredondados 59"/>
          <p:cNvSpPr/>
          <p:nvPr/>
        </p:nvSpPr>
        <p:spPr>
          <a:xfrm>
            <a:off x="7452000" y="2019300"/>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k-means clustering</a:t>
            </a:r>
          </a:p>
        </p:txBody>
      </p:sp>
      <p:sp>
        <p:nvSpPr>
          <p:cNvPr id="61" name="Retângulo de cantos arredondados 60"/>
          <p:cNvSpPr/>
          <p:nvPr/>
        </p:nvSpPr>
        <p:spPr>
          <a:xfrm>
            <a:off x="7452191" y="3844354"/>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mini-batch k-means</a:t>
            </a:r>
          </a:p>
        </p:txBody>
      </p:sp>
      <p:sp>
        <p:nvSpPr>
          <p:cNvPr id="62" name="Retângulo de cantos arredondados 61"/>
          <p:cNvSpPr/>
          <p:nvPr/>
        </p:nvSpPr>
        <p:spPr>
          <a:xfrm>
            <a:off x="7452000" y="5667446"/>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agglomerative clustering</a:t>
            </a:r>
          </a:p>
        </p:txBody>
      </p:sp>
      <p:sp>
        <p:nvSpPr>
          <p:cNvPr id="63" name="Retângulo de cantos arredondados 62"/>
          <p:cNvSpPr/>
          <p:nvPr/>
        </p:nvSpPr>
        <p:spPr>
          <a:xfrm>
            <a:off x="7452000" y="7492500"/>
            <a:ext cx="4680000" cy="1440000"/>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919"/>
              </a:lnSpc>
            </a:pPr>
            <a:r>
              <a:rPr lang="en-US" sz="3200" dirty="0">
                <a:solidFill>
                  <a:srgbClr val="000000"/>
                </a:solidFill>
                <a:latin typeface="Roboto Bold"/>
              </a:rPr>
              <a:t>manual clustering</a:t>
            </a:r>
          </a:p>
        </p:txBody>
      </p:sp>
      <p:cxnSp>
        <p:nvCxnSpPr>
          <p:cNvPr id="64" name="Conector angulado 63"/>
          <p:cNvCxnSpPr>
            <a:stCxn id="59" idx="3"/>
            <a:endCxn id="60" idx="1"/>
          </p:cNvCxnSpPr>
          <p:nvPr/>
        </p:nvCxnSpPr>
        <p:spPr>
          <a:xfrm flipV="1">
            <a:off x="6067765" y="2739300"/>
            <a:ext cx="1384235" cy="2889904"/>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Conector angulado 66"/>
          <p:cNvCxnSpPr>
            <a:stCxn id="59" idx="3"/>
            <a:endCxn id="61" idx="1"/>
          </p:cNvCxnSpPr>
          <p:nvPr/>
        </p:nvCxnSpPr>
        <p:spPr>
          <a:xfrm flipV="1">
            <a:off x="6067765" y="4564354"/>
            <a:ext cx="1384426" cy="1064850"/>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Conector angulado 69"/>
          <p:cNvCxnSpPr>
            <a:stCxn id="59" idx="3"/>
            <a:endCxn id="62" idx="1"/>
          </p:cNvCxnSpPr>
          <p:nvPr/>
        </p:nvCxnSpPr>
        <p:spPr>
          <a:xfrm>
            <a:off x="6067765" y="5629204"/>
            <a:ext cx="1384235" cy="758242"/>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Conector angulado 75"/>
          <p:cNvCxnSpPr>
            <a:stCxn id="59" idx="3"/>
            <a:endCxn id="63" idx="1"/>
          </p:cNvCxnSpPr>
          <p:nvPr/>
        </p:nvCxnSpPr>
        <p:spPr>
          <a:xfrm>
            <a:off x="6067765" y="5629204"/>
            <a:ext cx="1384235" cy="2583296"/>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upo 87"/>
          <p:cNvGrpSpPr/>
          <p:nvPr/>
        </p:nvGrpSpPr>
        <p:grpSpPr>
          <a:xfrm>
            <a:off x="1439209" y="2228783"/>
            <a:ext cx="7837602" cy="1762125"/>
            <a:chOff x="1439209" y="2228783"/>
            <a:chExt cx="7837602" cy="1762125"/>
          </a:xfrm>
        </p:grpSpPr>
        <p:sp>
          <p:nvSpPr>
            <p:cNvPr id="83" name="Retângulo 82"/>
            <p:cNvSpPr/>
            <p:nvPr/>
          </p:nvSpPr>
          <p:spPr>
            <a:xfrm>
              <a:off x="1443235" y="2228783"/>
              <a:ext cx="7829550" cy="1762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2"/>
            <p:cNvSpPr/>
            <p:nvPr/>
          </p:nvSpPr>
          <p:spPr>
            <a:xfrm>
              <a:off x="1439209" y="2228783"/>
              <a:ext cx="7837602" cy="1762125"/>
            </a:xfrm>
            <a:custGeom>
              <a:avLst/>
              <a:gdLst/>
              <a:ahLst/>
              <a:cxnLst/>
              <a:rect l="l" t="t" r="r" b="b"/>
              <a:pathLst>
                <a:path w="7837602" h="1762125">
                  <a:moveTo>
                    <a:pt x="0" y="0"/>
                  </a:moveTo>
                  <a:lnTo>
                    <a:pt x="7837602" y="0"/>
                  </a:lnTo>
                  <a:lnTo>
                    <a:pt x="7837602" y="1762125"/>
                  </a:lnTo>
                  <a:lnTo>
                    <a:pt x="0" y="1762125"/>
                  </a:lnTo>
                  <a:lnTo>
                    <a:pt x="0" y="0"/>
                  </a:lnTo>
                  <a:close/>
                </a:path>
              </a:pathLst>
            </a:custGeom>
            <a:blipFill>
              <a:blip r:embed="rId3"/>
              <a:stretch>
                <a:fillRect r="-634"/>
              </a:stretch>
            </a:blipFill>
          </p:spPr>
        </p:sp>
      </p:grpSp>
      <p:grpSp>
        <p:nvGrpSpPr>
          <p:cNvPr id="3" name="Group 3"/>
          <p:cNvGrpSpPr/>
          <p:nvPr/>
        </p:nvGrpSpPr>
        <p:grpSpPr>
          <a:xfrm>
            <a:off x="11620500" y="9296400"/>
            <a:ext cx="4161604" cy="952500"/>
            <a:chOff x="0" y="0"/>
            <a:chExt cx="5548806" cy="1270000"/>
          </a:xfrm>
        </p:grpSpPr>
        <p:sp>
          <p:nvSpPr>
            <p:cNvPr id="4" name="Freeform 4"/>
            <p:cNvSpPr/>
            <p:nvPr/>
          </p:nvSpPr>
          <p:spPr>
            <a:xfrm>
              <a:off x="0" y="0"/>
              <a:ext cx="3092174" cy="1270000"/>
            </a:xfrm>
            <a:custGeom>
              <a:avLst/>
              <a:gdLst/>
              <a:ahLst/>
              <a:cxnLst/>
              <a:rect l="l" t="t" r="r" b="b"/>
              <a:pathLst>
                <a:path w="3092174" h="1270000">
                  <a:moveTo>
                    <a:pt x="0" y="0"/>
                  </a:moveTo>
                  <a:lnTo>
                    <a:pt x="3092174" y="0"/>
                  </a:lnTo>
                  <a:lnTo>
                    <a:pt x="3092174" y="1270000"/>
                  </a:lnTo>
                  <a:lnTo>
                    <a:pt x="0" y="1270000"/>
                  </a:lnTo>
                  <a:lnTo>
                    <a:pt x="0" y="0"/>
                  </a:lnTo>
                  <a:close/>
                </a:path>
              </a:pathLst>
            </a:custGeom>
            <a:blipFill>
              <a:blip r:embed="rId4"/>
              <a:stretch>
                <a:fillRect/>
              </a:stretch>
            </a:blipFill>
          </p:spPr>
        </p:sp>
        <p:sp>
          <p:nvSpPr>
            <p:cNvPr id="5" name="Freeform 5"/>
            <p:cNvSpPr/>
            <p:nvPr/>
          </p:nvSpPr>
          <p:spPr>
            <a:xfrm>
              <a:off x="3650337" y="0"/>
              <a:ext cx="1898469" cy="1270000"/>
            </a:xfrm>
            <a:custGeom>
              <a:avLst/>
              <a:gdLst/>
              <a:ahLst/>
              <a:cxnLst/>
              <a:rect l="l" t="t" r="r" b="b"/>
              <a:pathLst>
                <a:path w="1898469" h="1270000">
                  <a:moveTo>
                    <a:pt x="0" y="0"/>
                  </a:moveTo>
                  <a:lnTo>
                    <a:pt x="1898469" y="0"/>
                  </a:lnTo>
                  <a:lnTo>
                    <a:pt x="1898469" y="1270000"/>
                  </a:lnTo>
                  <a:lnTo>
                    <a:pt x="0" y="1270000"/>
                  </a:lnTo>
                  <a:lnTo>
                    <a:pt x="0" y="0"/>
                  </a:lnTo>
                  <a:close/>
                </a:path>
              </a:pathLst>
            </a:custGeom>
            <a:blipFill>
              <a:blip r:embed="rId5"/>
              <a:stretch>
                <a:fillRect/>
              </a:stretch>
            </a:blipFill>
          </p:spPr>
        </p:sp>
      </p:grpSp>
      <p:grpSp>
        <p:nvGrpSpPr>
          <p:cNvPr id="93" name="Grupo 92"/>
          <p:cNvGrpSpPr/>
          <p:nvPr/>
        </p:nvGrpSpPr>
        <p:grpSpPr>
          <a:xfrm>
            <a:off x="1498782" y="4993644"/>
            <a:ext cx="3333600" cy="3333750"/>
            <a:chOff x="3427454" y="4993644"/>
            <a:chExt cx="3333600" cy="3333750"/>
          </a:xfrm>
        </p:grpSpPr>
        <p:sp>
          <p:nvSpPr>
            <p:cNvPr id="91" name="Retângulo de cantos arredondados 90"/>
            <p:cNvSpPr/>
            <p:nvPr/>
          </p:nvSpPr>
          <p:spPr>
            <a:xfrm>
              <a:off x="3427454" y="4993644"/>
              <a:ext cx="3333600" cy="333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2" name="Grupo 91"/>
            <p:cNvGrpSpPr/>
            <p:nvPr/>
          </p:nvGrpSpPr>
          <p:grpSpPr>
            <a:xfrm>
              <a:off x="3740605" y="5306871"/>
              <a:ext cx="2707298" cy="2707297"/>
              <a:chOff x="1818176" y="5306870"/>
              <a:chExt cx="2707298" cy="2707297"/>
            </a:xfrm>
          </p:grpSpPr>
          <p:grpSp>
            <p:nvGrpSpPr>
              <p:cNvPr id="35" name="Group 35"/>
              <p:cNvGrpSpPr/>
              <p:nvPr/>
            </p:nvGrpSpPr>
            <p:grpSpPr>
              <a:xfrm rot="10800000">
                <a:off x="1818176" y="5983695"/>
                <a:ext cx="2707298" cy="676824"/>
                <a:chOff x="0" y="0"/>
                <a:chExt cx="752593" cy="188148"/>
              </a:xfrm>
            </p:grpSpPr>
            <p:sp>
              <p:nvSpPr>
                <p:cNvPr id="36" name="Freeform 36"/>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37" name="TextBox 37"/>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38" name="TextBox 38"/>
              <p:cNvSpPr txBox="1"/>
              <p:nvPr/>
            </p:nvSpPr>
            <p:spPr>
              <a:xfrm>
                <a:off x="1818176" y="6168337"/>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2</a:t>
                </a:r>
              </a:p>
            </p:txBody>
          </p:sp>
          <p:grpSp>
            <p:nvGrpSpPr>
              <p:cNvPr id="39" name="Group 39"/>
              <p:cNvGrpSpPr/>
              <p:nvPr/>
            </p:nvGrpSpPr>
            <p:grpSpPr>
              <a:xfrm rot="10800000">
                <a:off x="1818176" y="6660519"/>
                <a:ext cx="2707298" cy="676824"/>
                <a:chOff x="0" y="0"/>
                <a:chExt cx="752593" cy="188148"/>
              </a:xfrm>
            </p:grpSpPr>
            <p:sp>
              <p:nvSpPr>
                <p:cNvPr id="40" name="Freeform 40"/>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1" name="TextBox 41"/>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42" name="TextBox 42"/>
              <p:cNvSpPr txBox="1"/>
              <p:nvPr/>
            </p:nvSpPr>
            <p:spPr>
              <a:xfrm>
                <a:off x="1818176" y="6845162"/>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3</a:t>
                </a:r>
              </a:p>
            </p:txBody>
          </p:sp>
          <p:grpSp>
            <p:nvGrpSpPr>
              <p:cNvPr id="43" name="Group 43"/>
              <p:cNvGrpSpPr/>
              <p:nvPr/>
            </p:nvGrpSpPr>
            <p:grpSpPr>
              <a:xfrm rot="10800000">
                <a:off x="1818176" y="7337343"/>
                <a:ext cx="2707298" cy="676824"/>
                <a:chOff x="0" y="0"/>
                <a:chExt cx="752593" cy="188148"/>
              </a:xfrm>
            </p:grpSpPr>
            <p:sp>
              <p:nvSpPr>
                <p:cNvPr id="44" name="Freeform 44"/>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5" name="TextBox 45"/>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46" name="TextBox 46"/>
              <p:cNvSpPr txBox="1"/>
              <p:nvPr/>
            </p:nvSpPr>
            <p:spPr>
              <a:xfrm>
                <a:off x="1818176" y="7521986"/>
                <a:ext cx="2707298" cy="271821"/>
              </a:xfrm>
              <a:prstGeom prst="rect">
                <a:avLst/>
              </a:prstGeom>
            </p:spPr>
            <p:txBody>
              <a:bodyPr lIns="0" tIns="0" rIns="0" bIns="0" rtlCol="0" anchor="t">
                <a:spAutoFit/>
              </a:bodyPr>
              <a:lstStyle/>
              <a:p>
                <a:pPr algn="ctr">
                  <a:lnSpc>
                    <a:spcPts val="2215"/>
                  </a:lnSpc>
                </a:pPr>
                <a:r>
                  <a:rPr lang="en-US" sz="1582">
                    <a:solidFill>
                      <a:srgbClr val="FFFFFF"/>
                    </a:solidFill>
                    <a:latin typeface="Roboto Bold"/>
                  </a:rPr>
                  <a:t>Hospital 4</a:t>
                </a:r>
              </a:p>
            </p:txBody>
          </p:sp>
          <p:grpSp>
            <p:nvGrpSpPr>
              <p:cNvPr id="47" name="Group 47"/>
              <p:cNvGrpSpPr/>
              <p:nvPr/>
            </p:nvGrpSpPr>
            <p:grpSpPr>
              <a:xfrm rot="10800000">
                <a:off x="1818176" y="5306870"/>
                <a:ext cx="2707298" cy="676824"/>
                <a:chOff x="0" y="0"/>
                <a:chExt cx="752593" cy="188148"/>
              </a:xfrm>
            </p:grpSpPr>
            <p:sp>
              <p:nvSpPr>
                <p:cNvPr id="48" name="Freeform 48"/>
                <p:cNvSpPr/>
                <p:nvPr/>
              </p:nvSpPr>
              <p:spPr>
                <a:xfrm>
                  <a:off x="0" y="0"/>
                  <a:ext cx="752593" cy="188148"/>
                </a:xfrm>
                <a:custGeom>
                  <a:avLst/>
                  <a:gdLst/>
                  <a:ahLst/>
                  <a:cxnLst/>
                  <a:rect l="l" t="t" r="r" b="b"/>
                  <a:pathLst>
                    <a:path w="752593" h="188148">
                      <a:moveTo>
                        <a:pt x="77216" y="0"/>
                      </a:moveTo>
                      <a:lnTo>
                        <a:pt x="675377" y="0"/>
                      </a:lnTo>
                      <a:cubicBezTo>
                        <a:pt x="718022" y="0"/>
                        <a:pt x="752593" y="34571"/>
                        <a:pt x="752593" y="77216"/>
                      </a:cubicBezTo>
                      <a:lnTo>
                        <a:pt x="752593" y="110932"/>
                      </a:lnTo>
                      <a:cubicBezTo>
                        <a:pt x="752593" y="131411"/>
                        <a:pt x="744457" y="151051"/>
                        <a:pt x="729977" y="165532"/>
                      </a:cubicBezTo>
                      <a:cubicBezTo>
                        <a:pt x="715496" y="180013"/>
                        <a:pt x="695856" y="188148"/>
                        <a:pt x="675377" y="188148"/>
                      </a:cubicBezTo>
                      <a:lnTo>
                        <a:pt x="77216" y="188148"/>
                      </a:lnTo>
                      <a:cubicBezTo>
                        <a:pt x="34571" y="188148"/>
                        <a:pt x="0" y="153577"/>
                        <a:pt x="0" y="110932"/>
                      </a:cubicBezTo>
                      <a:lnTo>
                        <a:pt x="0" y="77216"/>
                      </a:lnTo>
                      <a:cubicBezTo>
                        <a:pt x="0" y="34571"/>
                        <a:pt x="34571" y="0"/>
                        <a:pt x="77216" y="0"/>
                      </a:cubicBezTo>
                      <a:close/>
                    </a:path>
                  </a:pathLst>
                </a:custGeom>
                <a:solidFill>
                  <a:srgbClr val="FF66C4"/>
                </a:solidFill>
              </p:spPr>
            </p:sp>
            <p:sp>
              <p:nvSpPr>
                <p:cNvPr id="49" name="TextBox 49"/>
                <p:cNvSpPr txBox="1"/>
                <p:nvPr/>
              </p:nvSpPr>
              <p:spPr>
                <a:xfrm>
                  <a:off x="0" y="-47625"/>
                  <a:ext cx="812800" cy="860425"/>
                </a:xfrm>
                <a:prstGeom prst="rect">
                  <a:avLst/>
                </a:prstGeom>
              </p:spPr>
              <p:txBody>
                <a:bodyPr lIns="37704" tIns="37704" rIns="37704" bIns="37704" rtlCol="0" anchor="ctr"/>
                <a:lstStyle/>
                <a:p>
                  <a:pPr algn="ctr">
                    <a:lnSpc>
                      <a:spcPts val="2659"/>
                    </a:lnSpc>
                  </a:pPr>
                  <a:endParaRPr/>
                </a:p>
              </p:txBody>
            </p:sp>
          </p:grpSp>
          <p:sp>
            <p:nvSpPr>
              <p:cNvPr id="50" name="TextBox 50"/>
              <p:cNvSpPr txBox="1"/>
              <p:nvPr/>
            </p:nvSpPr>
            <p:spPr>
              <a:xfrm>
                <a:off x="1818176" y="5491513"/>
                <a:ext cx="2707298" cy="271821"/>
              </a:xfrm>
              <a:prstGeom prst="rect">
                <a:avLst/>
              </a:prstGeom>
            </p:spPr>
            <p:txBody>
              <a:bodyPr lIns="0" tIns="0" rIns="0" bIns="0" rtlCol="0" anchor="t">
                <a:spAutoFit/>
              </a:bodyPr>
              <a:lstStyle/>
              <a:p>
                <a:pPr algn="ctr">
                  <a:lnSpc>
                    <a:spcPts val="2215"/>
                  </a:lnSpc>
                </a:pPr>
                <a:r>
                  <a:rPr lang="en-US" sz="1582" dirty="0">
                    <a:solidFill>
                      <a:srgbClr val="FFFFFF"/>
                    </a:solidFill>
                    <a:latin typeface="Roboto Bold"/>
                  </a:rPr>
                  <a:t>Hospital 1</a:t>
                </a:r>
              </a:p>
            </p:txBody>
          </p:sp>
        </p:grpSp>
      </p:grpSp>
      <p:sp>
        <p:nvSpPr>
          <p:cNvPr id="52" name="TextBox 52"/>
          <p:cNvSpPr txBox="1"/>
          <p:nvPr/>
        </p:nvSpPr>
        <p:spPr>
          <a:xfrm>
            <a:off x="1028700" y="895350"/>
            <a:ext cx="12489924" cy="1104758"/>
          </a:xfrm>
          <a:prstGeom prst="rect">
            <a:avLst/>
          </a:prstGeom>
        </p:spPr>
        <p:txBody>
          <a:bodyPr lIns="0" tIns="0" rIns="0" bIns="0" rtlCol="0" anchor="t">
            <a:spAutoFit/>
          </a:bodyPr>
          <a:lstStyle/>
          <a:p>
            <a:pPr>
              <a:lnSpc>
                <a:spcPts val="8932"/>
              </a:lnSpc>
            </a:pPr>
            <a:r>
              <a:rPr lang="en-US" sz="6380">
                <a:solidFill>
                  <a:srgbClr val="000000"/>
                </a:solidFill>
                <a:latin typeface="Roboto"/>
              </a:rPr>
              <a:t>2: Clustering</a:t>
            </a:r>
          </a:p>
        </p:txBody>
      </p:sp>
      <p:sp>
        <p:nvSpPr>
          <p:cNvPr id="53" name="TextBox 53"/>
          <p:cNvSpPr txBox="1"/>
          <p:nvPr/>
        </p:nvSpPr>
        <p:spPr>
          <a:xfrm>
            <a:off x="1504950" y="8441694"/>
            <a:ext cx="3333750" cy="531495"/>
          </a:xfrm>
          <a:prstGeom prst="rect">
            <a:avLst/>
          </a:prstGeom>
        </p:spPr>
        <p:txBody>
          <a:bodyPr lIns="0" tIns="0" rIns="0" bIns="0" rtlCol="0" anchor="t">
            <a:spAutoFit/>
          </a:bodyPr>
          <a:lstStyle/>
          <a:p>
            <a:pPr algn="ctr">
              <a:lnSpc>
                <a:spcPts val="4200"/>
              </a:lnSpc>
            </a:pPr>
            <a:r>
              <a:rPr lang="en-US" sz="2800" dirty="0">
                <a:solidFill>
                  <a:srgbClr val="14110F"/>
                </a:solidFill>
                <a:latin typeface="Roboto"/>
              </a:rPr>
              <a:t>Unified approach</a:t>
            </a:r>
          </a:p>
        </p:txBody>
      </p:sp>
      <p:sp>
        <p:nvSpPr>
          <p:cNvPr id="74" name="TextBox 74"/>
          <p:cNvSpPr txBox="1"/>
          <p:nvPr/>
        </p:nvSpPr>
        <p:spPr>
          <a:xfrm>
            <a:off x="6677498" y="8441694"/>
            <a:ext cx="9080129" cy="538609"/>
          </a:xfrm>
          <a:prstGeom prst="rect">
            <a:avLst/>
          </a:prstGeom>
        </p:spPr>
        <p:txBody>
          <a:bodyPr wrap="square" lIns="0" tIns="0" rIns="0" bIns="0" rtlCol="0" anchor="t">
            <a:spAutoFit/>
          </a:bodyPr>
          <a:lstStyle/>
          <a:p>
            <a:pPr algn="ctr">
              <a:lnSpc>
                <a:spcPts val="4200"/>
              </a:lnSpc>
            </a:pPr>
            <a:r>
              <a:rPr lang="en-US" sz="2800" dirty="0">
                <a:solidFill>
                  <a:srgbClr val="14110F"/>
                </a:solidFill>
                <a:latin typeface="Roboto"/>
              </a:rPr>
              <a:t>Division approach</a:t>
            </a:r>
          </a:p>
        </p:txBody>
      </p:sp>
      <p:sp>
        <p:nvSpPr>
          <p:cNvPr id="79" name="TextBox 79"/>
          <p:cNvSpPr txBox="1"/>
          <p:nvPr/>
        </p:nvSpPr>
        <p:spPr>
          <a:xfrm>
            <a:off x="9334500" y="2286000"/>
            <a:ext cx="7090723" cy="3160395"/>
          </a:xfrm>
          <a:prstGeom prst="rect">
            <a:avLst/>
          </a:prstGeom>
        </p:spPr>
        <p:txBody>
          <a:bodyPr lIns="0" tIns="0" rIns="0" bIns="0" rtlCol="0" anchor="t">
            <a:spAutoFit/>
          </a:bodyPr>
          <a:lstStyle/>
          <a:p>
            <a:pPr marL="604519" lvl="1" indent="-302260">
              <a:lnSpc>
                <a:spcPts val="4199"/>
              </a:lnSpc>
              <a:buFont typeface="Arial"/>
              <a:buChar char="•"/>
            </a:pPr>
            <a:r>
              <a:rPr lang="en-US" sz="2799" dirty="0">
                <a:solidFill>
                  <a:srgbClr val="14110F"/>
                </a:solidFill>
                <a:latin typeface="Roboto"/>
              </a:rPr>
              <a:t>The raw dataset contains information about various medicines and different hospitals.</a:t>
            </a:r>
          </a:p>
          <a:p>
            <a:pPr marL="604520" lvl="1" indent="-302260">
              <a:lnSpc>
                <a:spcPts val="4200"/>
              </a:lnSpc>
              <a:buFont typeface="Arial"/>
              <a:buChar char="•"/>
            </a:pPr>
            <a:r>
              <a:rPr lang="en-US" sz="2800" dirty="0">
                <a:solidFill>
                  <a:srgbClr val="14110F"/>
                </a:solidFill>
                <a:latin typeface="Roboto"/>
              </a:rPr>
              <a:t>Because of the limited amount of data, the research is concentrated on the unified approach.</a:t>
            </a:r>
          </a:p>
        </p:txBody>
      </p:sp>
      <p:sp>
        <p:nvSpPr>
          <p:cNvPr id="80" name="Freeform 80"/>
          <p:cNvSpPr/>
          <p:nvPr/>
        </p:nvSpPr>
        <p:spPr>
          <a:xfrm rot="-10800000">
            <a:off x="16433274" y="-1058162"/>
            <a:ext cx="3437471" cy="6496937"/>
          </a:xfrm>
          <a:custGeom>
            <a:avLst/>
            <a:gdLst/>
            <a:ahLst/>
            <a:cxnLst/>
            <a:rect l="l" t="t" r="r" b="b"/>
            <a:pathLst>
              <a:path w="3437471" h="6496937">
                <a:moveTo>
                  <a:pt x="0" y="0"/>
                </a:moveTo>
                <a:lnTo>
                  <a:pt x="3437471" y="0"/>
                </a:lnTo>
                <a:lnTo>
                  <a:pt x="3437471" y="6496937"/>
                </a:lnTo>
                <a:lnTo>
                  <a:pt x="0" y="649693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cxnSp>
        <p:nvCxnSpPr>
          <p:cNvPr id="81" name="Conector angulado 80"/>
          <p:cNvCxnSpPr>
            <a:stCxn id="83" idx="2"/>
            <a:endCxn id="91" idx="0"/>
          </p:cNvCxnSpPr>
          <p:nvPr/>
        </p:nvCxnSpPr>
        <p:spPr>
          <a:xfrm rot="5400000">
            <a:off x="3760428" y="3396062"/>
            <a:ext cx="1002736" cy="2192428"/>
          </a:xfrm>
          <a:prstGeom prst="bentConnector3">
            <a:avLst>
              <a:gd name="adj1" fmla="val 50000"/>
            </a:avLst>
          </a:prstGeom>
          <a:ln w="38100">
            <a:tailEnd type="triangle"/>
          </a:ln>
        </p:spPr>
        <p:style>
          <a:lnRef idx="1">
            <a:schemeClr val="dk1"/>
          </a:lnRef>
          <a:fillRef idx="0">
            <a:schemeClr val="dk1"/>
          </a:fillRef>
          <a:effectRef idx="0">
            <a:schemeClr val="dk1"/>
          </a:effectRef>
          <a:fontRef idx="minor">
            <a:schemeClr val="tx1"/>
          </a:fontRef>
        </p:style>
      </p:cxnSp>
      <p:sp>
        <p:nvSpPr>
          <p:cNvPr id="97" name="Retângulo de cantos arredondados 96"/>
          <p:cNvSpPr/>
          <p:nvPr/>
        </p:nvSpPr>
        <p:spPr>
          <a:xfrm>
            <a:off x="6677498" y="6116045"/>
            <a:ext cx="2210400" cy="2210400"/>
          </a:xfrm>
          <a:prstGeom prst="roundRect">
            <a:avLst/>
          </a:prstGeom>
          <a:solidFill>
            <a:srgbClr val="5CE1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1</a:t>
            </a:r>
            <a:endParaRPr lang="fr-FR" dirty="0"/>
          </a:p>
        </p:txBody>
      </p:sp>
      <p:sp>
        <p:nvSpPr>
          <p:cNvPr id="98" name="Retângulo de cantos arredondados 97"/>
          <p:cNvSpPr/>
          <p:nvPr/>
        </p:nvSpPr>
        <p:spPr>
          <a:xfrm>
            <a:off x="11257318" y="6116045"/>
            <a:ext cx="2210400" cy="2210400"/>
          </a:xfrm>
          <a:prstGeom prst="roundRect">
            <a:avLst/>
          </a:prstGeom>
          <a:solidFill>
            <a:srgbClr val="527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3</a:t>
            </a:r>
            <a:endParaRPr lang="fr-FR" dirty="0"/>
          </a:p>
        </p:txBody>
      </p:sp>
      <p:sp>
        <p:nvSpPr>
          <p:cNvPr id="99" name="Retângulo de cantos arredondados 98"/>
          <p:cNvSpPr/>
          <p:nvPr/>
        </p:nvSpPr>
        <p:spPr>
          <a:xfrm>
            <a:off x="13547227" y="6116045"/>
            <a:ext cx="2210400" cy="2210400"/>
          </a:xfrm>
          <a:prstGeom prst="roundRect">
            <a:avLst/>
          </a:prstGeom>
          <a:solidFill>
            <a:srgbClr val="004A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4</a:t>
            </a:r>
            <a:endParaRPr lang="fr-FR" dirty="0"/>
          </a:p>
        </p:txBody>
      </p:sp>
      <p:sp>
        <p:nvSpPr>
          <p:cNvPr id="100" name="Retângulo de cantos arredondados 99"/>
          <p:cNvSpPr/>
          <p:nvPr/>
        </p:nvSpPr>
        <p:spPr>
          <a:xfrm>
            <a:off x="8967408" y="6116045"/>
            <a:ext cx="2210400" cy="2210400"/>
          </a:xfrm>
          <a:prstGeom prst="roundRect">
            <a:avLst/>
          </a:prstGeom>
          <a:solidFill>
            <a:srgbClr val="38B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Hospital 2</a:t>
            </a:r>
            <a:endParaRPr lang="fr-FR" dirty="0"/>
          </a:p>
        </p:txBody>
      </p:sp>
      <p:cxnSp>
        <p:nvCxnSpPr>
          <p:cNvPr id="101" name="Conector angulado 100"/>
          <p:cNvCxnSpPr>
            <a:stCxn id="83" idx="2"/>
            <a:endCxn id="97" idx="0"/>
          </p:cNvCxnSpPr>
          <p:nvPr/>
        </p:nvCxnSpPr>
        <p:spPr>
          <a:xfrm rot="16200000" flipH="1">
            <a:off x="5507786" y="3841132"/>
            <a:ext cx="2125137" cy="2424688"/>
          </a:xfrm>
          <a:prstGeom prst="bentConnector3">
            <a:avLst>
              <a:gd name="adj1" fmla="val 77968"/>
            </a:avLst>
          </a:prstGeom>
          <a:ln w="38100">
            <a:tailEnd type="triangle"/>
          </a:ln>
        </p:spPr>
        <p:style>
          <a:lnRef idx="1">
            <a:schemeClr val="dk1"/>
          </a:lnRef>
          <a:fillRef idx="0">
            <a:schemeClr val="dk1"/>
          </a:fillRef>
          <a:effectRef idx="0">
            <a:schemeClr val="dk1"/>
          </a:effectRef>
          <a:fontRef idx="minor">
            <a:schemeClr val="tx1"/>
          </a:fontRef>
        </p:style>
      </p:cxnSp>
      <p:cxnSp>
        <p:nvCxnSpPr>
          <p:cNvPr id="104" name="Conector angulado 103"/>
          <p:cNvCxnSpPr>
            <a:stCxn id="83" idx="2"/>
            <a:endCxn id="100" idx="0"/>
          </p:cNvCxnSpPr>
          <p:nvPr/>
        </p:nvCxnSpPr>
        <p:spPr>
          <a:xfrm rot="16200000" flipH="1">
            <a:off x="6652741" y="2696177"/>
            <a:ext cx="2125137" cy="4714598"/>
          </a:xfrm>
          <a:prstGeom prst="bentConnector3">
            <a:avLst>
              <a:gd name="adj1" fmla="val 77878"/>
            </a:avLst>
          </a:prstGeom>
          <a:ln w="38100">
            <a:tailEnd type="triangle"/>
          </a:ln>
        </p:spPr>
        <p:style>
          <a:lnRef idx="1">
            <a:schemeClr val="dk1"/>
          </a:lnRef>
          <a:fillRef idx="0">
            <a:schemeClr val="dk1"/>
          </a:fillRef>
          <a:effectRef idx="0">
            <a:schemeClr val="dk1"/>
          </a:effectRef>
          <a:fontRef idx="minor">
            <a:schemeClr val="tx1"/>
          </a:fontRef>
        </p:style>
      </p:cxnSp>
      <p:cxnSp>
        <p:nvCxnSpPr>
          <p:cNvPr id="111" name="Conector angulado 110"/>
          <p:cNvCxnSpPr>
            <a:stCxn id="83" idx="2"/>
            <a:endCxn id="98" idx="0"/>
          </p:cNvCxnSpPr>
          <p:nvPr/>
        </p:nvCxnSpPr>
        <p:spPr>
          <a:xfrm rot="16200000" flipH="1">
            <a:off x="7797696" y="1551222"/>
            <a:ext cx="2125137" cy="7004508"/>
          </a:xfrm>
          <a:prstGeom prst="bentConnector3">
            <a:avLst>
              <a:gd name="adj1" fmla="val 78147"/>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Conector angulado 114"/>
          <p:cNvCxnSpPr>
            <a:stCxn id="83" idx="2"/>
            <a:endCxn id="99" idx="0"/>
          </p:cNvCxnSpPr>
          <p:nvPr/>
        </p:nvCxnSpPr>
        <p:spPr>
          <a:xfrm rot="16200000" flipH="1">
            <a:off x="8942650" y="406267"/>
            <a:ext cx="2125137" cy="9294417"/>
          </a:xfrm>
          <a:prstGeom prst="bentConnector3">
            <a:avLst>
              <a:gd name="adj1" fmla="val 77699"/>
            </a:avLst>
          </a:prstGeom>
          <a:ln w="38100">
            <a:tailEnd type="triangle"/>
          </a:ln>
        </p:spPr>
        <p:style>
          <a:lnRef idx="1">
            <a:schemeClr val="dk1"/>
          </a:lnRef>
          <a:fillRef idx="0">
            <a:schemeClr val="dk1"/>
          </a:fillRef>
          <a:effectRef idx="0">
            <a:schemeClr val="dk1"/>
          </a:effectRef>
          <a:fontRef idx="minor">
            <a:schemeClr val="tx1"/>
          </a:fontRef>
        </p:style>
      </p:cxnSp>
      <p:grpSp>
        <p:nvGrpSpPr>
          <p:cNvPr id="125" name="Group 5"/>
          <p:cNvGrpSpPr/>
          <p:nvPr/>
        </p:nvGrpSpPr>
        <p:grpSpPr>
          <a:xfrm>
            <a:off x="0" y="9258300"/>
            <a:ext cx="9134475" cy="1028700"/>
            <a:chOff x="0" y="0"/>
            <a:chExt cx="12179300" cy="1371600"/>
          </a:xfrm>
        </p:grpSpPr>
        <p:sp>
          <p:nvSpPr>
            <p:cNvPr id="126" name="AutoShape 6"/>
            <p:cNvSpPr/>
            <p:nvPr/>
          </p:nvSpPr>
          <p:spPr>
            <a:xfrm>
              <a:off x="1625600" y="0"/>
              <a:ext cx="10553700" cy="1371600"/>
            </a:xfrm>
            <a:prstGeom prst="rect">
              <a:avLst/>
            </a:prstGeom>
            <a:solidFill>
              <a:srgbClr val="A3A7A7"/>
            </a:solidFill>
          </p:spPr>
        </p:sp>
        <p:sp>
          <p:nvSpPr>
            <p:cNvPr id="127" name="Freeform 8"/>
            <p:cNvSpPr/>
            <p:nvPr/>
          </p:nvSpPr>
          <p:spPr>
            <a:xfrm>
              <a:off x="0" y="0"/>
              <a:ext cx="1625600" cy="1371600"/>
            </a:xfrm>
            <a:custGeom>
              <a:avLst/>
              <a:gdLst/>
              <a:ahLst/>
              <a:cxnLst/>
              <a:rect l="l" t="t" r="r" b="b"/>
              <a:pathLst>
                <a:path w="316130" h="266735">
                  <a:moveTo>
                    <a:pt x="0" y="0"/>
                  </a:moveTo>
                  <a:lnTo>
                    <a:pt x="316130" y="0"/>
                  </a:lnTo>
                  <a:lnTo>
                    <a:pt x="316130" y="266735"/>
                  </a:lnTo>
                  <a:lnTo>
                    <a:pt x="0" y="266735"/>
                  </a:lnTo>
                  <a:close/>
                </a:path>
              </a:pathLst>
            </a:custGeom>
            <a:solidFill>
              <a:srgbClr val="000000"/>
            </a:solidFill>
          </p:spPr>
          <p:txBody>
            <a:bodyPr/>
            <a:lstStyle/>
            <a:p>
              <a:pPr algn="ctr"/>
              <a:r>
                <a:rPr lang="fr-FR" sz="5400" dirty="0" smtClean="0">
                  <a:ln>
                    <a:solidFill>
                      <a:schemeClr val="bg1"/>
                    </a:solidFill>
                  </a:ln>
                  <a:solidFill>
                    <a:schemeClr val="bg1"/>
                  </a:solidFill>
                </a:rPr>
                <a:t>7</a:t>
              </a:r>
              <a:endParaRPr lang="fr-FR" dirty="0">
                <a:ln>
                  <a:solidFill>
                    <a:schemeClr val="bg1"/>
                  </a:solidFill>
                </a:ln>
                <a:solidFill>
                  <a:schemeClr val="bg1"/>
                </a:solidFill>
              </a:endParaRPr>
            </a:p>
          </p:txBody>
        </p:sp>
      </p:grpSp>
      <p:grpSp>
        <p:nvGrpSpPr>
          <p:cNvPr id="65" name="Group 35"/>
          <p:cNvGrpSpPr/>
          <p:nvPr/>
        </p:nvGrpSpPr>
        <p:grpSpPr>
          <a:xfrm>
            <a:off x="1028700" y="167276"/>
            <a:ext cx="10705819" cy="642349"/>
            <a:chOff x="0" y="0"/>
            <a:chExt cx="14274425" cy="856465"/>
          </a:xfrm>
        </p:grpSpPr>
        <p:grpSp>
          <p:nvGrpSpPr>
            <p:cNvPr id="66" name="Group 36"/>
            <p:cNvGrpSpPr/>
            <p:nvPr/>
          </p:nvGrpSpPr>
          <p:grpSpPr>
            <a:xfrm rot="5400000">
              <a:off x="3854095" y="-999210"/>
              <a:ext cx="856465" cy="2854885"/>
              <a:chOff x="0" y="0"/>
              <a:chExt cx="376296" cy="1254321"/>
            </a:xfrm>
          </p:grpSpPr>
          <p:sp>
            <p:nvSpPr>
              <p:cNvPr id="90" name="Freeform 37"/>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DC6A1C">
                  <a:alpha val="24706"/>
                </a:srgbClr>
              </a:solidFill>
            </p:spPr>
          </p:sp>
          <p:sp>
            <p:nvSpPr>
              <p:cNvPr id="94" name="TextBox 38"/>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67" name="TextBox 39"/>
            <p:cNvSpPr txBox="1"/>
            <p:nvPr/>
          </p:nvSpPr>
          <p:spPr>
            <a:xfrm>
              <a:off x="2869159" y="265479"/>
              <a:ext cx="2826336"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B</a:t>
              </a:r>
              <a:r>
                <a:rPr lang="en-US" sz="1348" dirty="0" smtClean="0">
                  <a:solidFill>
                    <a:srgbClr val="FFFFFF"/>
                  </a:solidFill>
                  <a:latin typeface="Roboto Bold"/>
                </a:rPr>
                <a:t>: </a:t>
              </a:r>
              <a:r>
                <a:rPr lang="en-US" sz="1348" dirty="0">
                  <a:solidFill>
                    <a:srgbClr val="FFFFFF"/>
                  </a:solidFill>
                  <a:latin typeface="Roboto Bold"/>
                </a:rPr>
                <a:t>Data treatment</a:t>
              </a:r>
            </a:p>
          </p:txBody>
        </p:sp>
        <p:grpSp>
          <p:nvGrpSpPr>
            <p:cNvPr id="68" name="Group 40"/>
            <p:cNvGrpSpPr/>
            <p:nvPr/>
          </p:nvGrpSpPr>
          <p:grpSpPr>
            <a:xfrm rot="5400000">
              <a:off x="6708980" y="-999210"/>
              <a:ext cx="856465" cy="2854885"/>
              <a:chOff x="0" y="0"/>
              <a:chExt cx="376296" cy="1254321"/>
            </a:xfrm>
          </p:grpSpPr>
          <p:sp>
            <p:nvSpPr>
              <p:cNvPr id="87" name="Freeform 41"/>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94177E">
                  <a:alpha val="24706"/>
                </a:srgbClr>
              </a:solidFill>
            </p:spPr>
          </p:sp>
          <p:sp>
            <p:nvSpPr>
              <p:cNvPr id="89" name="TextBox 42"/>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69" name="TextBox 43"/>
            <p:cNvSpPr txBox="1"/>
            <p:nvPr/>
          </p:nvSpPr>
          <p:spPr>
            <a:xfrm>
              <a:off x="5724044" y="108459"/>
              <a:ext cx="2826336" cy="649750"/>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C</a:t>
              </a:r>
              <a:r>
                <a:rPr lang="en-US" sz="1348" dirty="0" smtClean="0">
                  <a:solidFill>
                    <a:srgbClr val="FFFFFF"/>
                  </a:solidFill>
                  <a:latin typeface="Roboto Bold"/>
                </a:rPr>
                <a:t>: </a:t>
              </a:r>
              <a:r>
                <a:rPr lang="en-US" sz="1348" dirty="0">
                  <a:solidFill>
                    <a:srgbClr val="FFFFFF"/>
                  </a:solidFill>
                  <a:latin typeface="Roboto Bold"/>
                </a:rPr>
                <a:t>Feature manipulation and comprehension</a:t>
              </a:r>
            </a:p>
          </p:txBody>
        </p:sp>
        <p:grpSp>
          <p:nvGrpSpPr>
            <p:cNvPr id="70" name="Group 44"/>
            <p:cNvGrpSpPr/>
            <p:nvPr/>
          </p:nvGrpSpPr>
          <p:grpSpPr>
            <a:xfrm rot="5400000">
              <a:off x="9563865" y="-999210"/>
              <a:ext cx="856465" cy="2854885"/>
              <a:chOff x="0" y="0"/>
              <a:chExt cx="376296" cy="1254321"/>
            </a:xfrm>
          </p:grpSpPr>
          <p:sp>
            <p:nvSpPr>
              <p:cNvPr id="85" name="Freeform 45"/>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A3A7A7"/>
              </a:solidFill>
            </p:spPr>
          </p:sp>
          <p:sp>
            <p:nvSpPr>
              <p:cNvPr id="86" name="TextBox 46"/>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71" name="TextBox 47"/>
            <p:cNvSpPr txBox="1"/>
            <p:nvPr/>
          </p:nvSpPr>
          <p:spPr>
            <a:xfrm>
              <a:off x="8593204" y="265479"/>
              <a:ext cx="2797787"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D</a:t>
              </a:r>
              <a:r>
                <a:rPr lang="en-US" sz="1348" dirty="0" smtClean="0">
                  <a:solidFill>
                    <a:srgbClr val="FFFFFF"/>
                  </a:solidFill>
                  <a:latin typeface="Roboto Bold"/>
                </a:rPr>
                <a:t>: </a:t>
              </a:r>
              <a:r>
                <a:rPr lang="en-US" sz="1348" dirty="0">
                  <a:solidFill>
                    <a:srgbClr val="FFFFFF"/>
                  </a:solidFill>
                  <a:latin typeface="Roboto Bold"/>
                </a:rPr>
                <a:t>Clustering</a:t>
              </a:r>
            </a:p>
          </p:txBody>
        </p:sp>
        <p:grpSp>
          <p:nvGrpSpPr>
            <p:cNvPr id="72" name="Group 48"/>
            <p:cNvGrpSpPr/>
            <p:nvPr/>
          </p:nvGrpSpPr>
          <p:grpSpPr>
            <a:xfrm rot="5400000">
              <a:off x="12418750" y="-999210"/>
              <a:ext cx="856465" cy="2854885"/>
              <a:chOff x="0" y="0"/>
              <a:chExt cx="376296" cy="1254321"/>
            </a:xfrm>
          </p:grpSpPr>
          <p:sp>
            <p:nvSpPr>
              <p:cNvPr id="82" name="Freeform 49"/>
              <p:cNvSpPr/>
              <p:nvPr/>
            </p:nvSpPr>
            <p:spPr>
              <a:xfrm>
                <a:off x="0" y="0"/>
                <a:ext cx="376296" cy="1254321"/>
              </a:xfrm>
              <a:custGeom>
                <a:avLst/>
                <a:gdLst/>
                <a:ahLst/>
                <a:cxnLst/>
                <a:rect l="l" t="t" r="r" b="b"/>
                <a:pathLst>
                  <a:path w="376296" h="1254321">
                    <a:moveTo>
                      <a:pt x="188148" y="0"/>
                    </a:moveTo>
                    <a:lnTo>
                      <a:pt x="188148" y="0"/>
                    </a:lnTo>
                    <a:cubicBezTo>
                      <a:pt x="238048" y="0"/>
                      <a:pt x="285904" y="19823"/>
                      <a:pt x="321189" y="55107"/>
                    </a:cubicBezTo>
                    <a:cubicBezTo>
                      <a:pt x="356474" y="90392"/>
                      <a:pt x="376296" y="138248"/>
                      <a:pt x="376296" y="188148"/>
                    </a:cubicBezTo>
                    <a:lnTo>
                      <a:pt x="376296" y="1066173"/>
                    </a:lnTo>
                    <a:cubicBezTo>
                      <a:pt x="376296" y="1170084"/>
                      <a:pt x="292059" y="1254321"/>
                      <a:pt x="188148" y="1254321"/>
                    </a:cubicBezTo>
                    <a:lnTo>
                      <a:pt x="188148" y="1254321"/>
                    </a:lnTo>
                    <a:cubicBezTo>
                      <a:pt x="84237" y="1254321"/>
                      <a:pt x="0" y="1170084"/>
                      <a:pt x="0" y="1066173"/>
                    </a:cubicBezTo>
                    <a:lnTo>
                      <a:pt x="0" y="188148"/>
                    </a:lnTo>
                    <a:cubicBezTo>
                      <a:pt x="0" y="84237"/>
                      <a:pt x="84237" y="0"/>
                      <a:pt x="188148" y="0"/>
                    </a:cubicBezTo>
                    <a:close/>
                  </a:path>
                </a:pathLst>
              </a:custGeom>
              <a:solidFill>
                <a:srgbClr val="8FC3F4">
                  <a:alpha val="24706"/>
                </a:srgbClr>
              </a:solidFill>
            </p:spPr>
          </p:sp>
          <p:sp>
            <p:nvSpPr>
              <p:cNvPr id="84" name="TextBox 50"/>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73" name="TextBox 51"/>
            <p:cNvSpPr txBox="1"/>
            <p:nvPr/>
          </p:nvSpPr>
          <p:spPr>
            <a:xfrm>
              <a:off x="11448089" y="265479"/>
              <a:ext cx="2797787" cy="324875"/>
            </a:xfrm>
            <a:prstGeom prst="rect">
              <a:avLst/>
            </a:prstGeom>
          </p:spPr>
          <p:txBody>
            <a:bodyPr lIns="0" tIns="0" rIns="0" bIns="0" rtlCol="0" anchor="t">
              <a:spAutoFit/>
            </a:bodyPr>
            <a:lstStyle/>
            <a:p>
              <a:pPr algn="ctr">
                <a:lnSpc>
                  <a:spcPts val="1888"/>
                </a:lnSpc>
              </a:pPr>
              <a:r>
                <a:rPr lang="en-US" sz="1348" dirty="0" smtClean="0">
                  <a:solidFill>
                    <a:srgbClr val="FFFFFF"/>
                  </a:solidFill>
                  <a:latin typeface="Roboto Bold"/>
                </a:rPr>
                <a:t>E: </a:t>
              </a:r>
              <a:r>
                <a:rPr lang="en-US" sz="1348" dirty="0">
                  <a:solidFill>
                    <a:srgbClr val="FFFFFF"/>
                  </a:solidFill>
                  <a:latin typeface="Roboto Bold"/>
                </a:rPr>
                <a:t>Forecasting</a:t>
              </a:r>
            </a:p>
          </p:txBody>
        </p:sp>
        <p:grpSp>
          <p:nvGrpSpPr>
            <p:cNvPr id="75" name="Group 52"/>
            <p:cNvGrpSpPr/>
            <p:nvPr/>
          </p:nvGrpSpPr>
          <p:grpSpPr>
            <a:xfrm rot="5400000">
              <a:off x="999210" y="-999210"/>
              <a:ext cx="856465" cy="2854885"/>
              <a:chOff x="0" y="0"/>
              <a:chExt cx="501728" cy="1672428"/>
            </a:xfrm>
          </p:grpSpPr>
          <p:sp>
            <p:nvSpPr>
              <p:cNvPr id="77" name="Freeform 53"/>
              <p:cNvSpPr/>
              <p:nvPr/>
            </p:nvSpPr>
            <p:spPr>
              <a:xfrm>
                <a:off x="0" y="0"/>
                <a:ext cx="501728" cy="1672428"/>
              </a:xfrm>
              <a:custGeom>
                <a:avLst/>
                <a:gdLst/>
                <a:ahLst/>
                <a:cxnLst/>
                <a:rect l="l" t="t" r="r" b="b"/>
                <a:pathLst>
                  <a:path w="501728" h="1672428">
                    <a:moveTo>
                      <a:pt x="205909" y="0"/>
                    </a:moveTo>
                    <a:lnTo>
                      <a:pt x="295819" y="0"/>
                    </a:lnTo>
                    <a:cubicBezTo>
                      <a:pt x="350430" y="0"/>
                      <a:pt x="402803" y="21694"/>
                      <a:pt x="441419" y="60309"/>
                    </a:cubicBezTo>
                    <a:cubicBezTo>
                      <a:pt x="480034" y="98925"/>
                      <a:pt x="501728" y="151299"/>
                      <a:pt x="501728" y="205909"/>
                    </a:cubicBezTo>
                    <a:lnTo>
                      <a:pt x="501728" y="1466519"/>
                    </a:lnTo>
                    <a:cubicBezTo>
                      <a:pt x="501728" y="1521129"/>
                      <a:pt x="480034" y="1573503"/>
                      <a:pt x="441419" y="1612119"/>
                    </a:cubicBezTo>
                    <a:cubicBezTo>
                      <a:pt x="402803" y="1650734"/>
                      <a:pt x="350430" y="1672428"/>
                      <a:pt x="295819" y="1672428"/>
                    </a:cubicBezTo>
                    <a:lnTo>
                      <a:pt x="205909" y="1672428"/>
                    </a:lnTo>
                    <a:cubicBezTo>
                      <a:pt x="151299" y="1672428"/>
                      <a:pt x="98925" y="1650734"/>
                      <a:pt x="60309" y="1612119"/>
                    </a:cubicBezTo>
                    <a:cubicBezTo>
                      <a:pt x="21694" y="1573503"/>
                      <a:pt x="0" y="1521129"/>
                      <a:pt x="0" y="1466519"/>
                    </a:cubicBezTo>
                    <a:lnTo>
                      <a:pt x="0" y="205909"/>
                    </a:lnTo>
                    <a:cubicBezTo>
                      <a:pt x="0" y="151299"/>
                      <a:pt x="21694" y="98925"/>
                      <a:pt x="60309" y="60309"/>
                    </a:cubicBezTo>
                    <a:cubicBezTo>
                      <a:pt x="98925" y="21694"/>
                      <a:pt x="151299" y="0"/>
                      <a:pt x="205909" y="0"/>
                    </a:cubicBezTo>
                    <a:close/>
                  </a:path>
                </a:pathLst>
              </a:custGeom>
              <a:solidFill>
                <a:srgbClr val="99C01A">
                  <a:alpha val="24706"/>
                </a:srgbClr>
              </a:solidFill>
            </p:spPr>
          </p:sp>
          <p:sp>
            <p:nvSpPr>
              <p:cNvPr id="78" name="TextBox 54"/>
              <p:cNvSpPr txBox="1"/>
              <p:nvPr/>
            </p:nvSpPr>
            <p:spPr>
              <a:xfrm>
                <a:off x="0" y="-47625"/>
                <a:ext cx="812800" cy="860425"/>
              </a:xfrm>
              <a:prstGeom prst="rect">
                <a:avLst/>
              </a:prstGeom>
            </p:spPr>
            <p:txBody>
              <a:bodyPr lIns="38100" tIns="38100" rIns="38100" bIns="38100" rtlCol="0" anchor="ctr"/>
              <a:lstStyle/>
              <a:p>
                <a:pPr algn="ctr">
                  <a:lnSpc>
                    <a:spcPts val="2660"/>
                  </a:lnSpc>
                </a:pPr>
                <a:endParaRPr/>
              </a:p>
            </p:txBody>
          </p:sp>
        </p:grpSp>
        <p:sp>
          <p:nvSpPr>
            <p:cNvPr id="76" name="TextBox 55"/>
            <p:cNvSpPr txBox="1"/>
            <p:nvPr/>
          </p:nvSpPr>
          <p:spPr>
            <a:xfrm>
              <a:off x="5711" y="265479"/>
              <a:ext cx="2843465" cy="324875"/>
            </a:xfrm>
            <a:prstGeom prst="rect">
              <a:avLst/>
            </a:prstGeom>
          </p:spPr>
          <p:txBody>
            <a:bodyPr lIns="0" tIns="0" rIns="0" bIns="0" rtlCol="0" anchor="t">
              <a:spAutoFit/>
            </a:bodyPr>
            <a:lstStyle/>
            <a:p>
              <a:pPr algn="ctr">
                <a:lnSpc>
                  <a:spcPts val="1888"/>
                </a:lnSpc>
              </a:pPr>
              <a:r>
                <a:rPr lang="en-US" sz="1348" dirty="0">
                  <a:solidFill>
                    <a:srgbClr val="FFFFFF"/>
                  </a:solidFill>
                  <a:latin typeface="Roboto Bold"/>
                </a:rPr>
                <a:t>A</a:t>
              </a:r>
              <a:r>
                <a:rPr lang="en-US" sz="1348" dirty="0" smtClean="0">
                  <a:solidFill>
                    <a:srgbClr val="FFFFFF"/>
                  </a:solidFill>
                  <a:latin typeface="Roboto Bold"/>
                </a:rPr>
                <a:t>: </a:t>
              </a:r>
              <a:r>
                <a:rPr lang="en-US" sz="1348" dirty="0">
                  <a:solidFill>
                    <a:srgbClr val="FFFFFF"/>
                  </a:solidFill>
                  <a:latin typeface="Roboto Bold"/>
                </a:rPr>
                <a:t>Database formatting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4" grpId="0"/>
      <p:bldP spid="97" grpId="0" animBg="1"/>
      <p:bldP spid="98" grpId="0" animBg="1"/>
      <p:bldP spid="99" grpId="0" animBg="1"/>
      <p:bldP spid="10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2940</Words>
  <Application>Microsoft Office PowerPoint</Application>
  <PresentationFormat>Personalizar</PresentationFormat>
  <Paragraphs>409</Paragraphs>
  <Slides>33</Slides>
  <Notes>10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33</vt:i4>
      </vt:variant>
    </vt:vector>
  </HeadingPairs>
  <TitlesOfParts>
    <vt:vector size="41" baseType="lpstr">
      <vt:lpstr>Arial</vt:lpstr>
      <vt:lpstr>Roboto Bold Italics</vt:lpstr>
      <vt:lpstr>Abril Fatface</vt:lpstr>
      <vt:lpstr>Roboto</vt:lpstr>
      <vt:lpstr>Calibri</vt:lpstr>
      <vt:lpstr>Arimo Bold</vt:lpstr>
      <vt:lpstr>Roboto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PRES_MACHADO_KLS</dc:title>
  <dc:creator>Douglas Mateus Machado</dc:creator>
  <cp:lastModifiedBy>Douglas Mateus Machado</cp:lastModifiedBy>
  <cp:revision>23</cp:revision>
  <dcterms:created xsi:type="dcterms:W3CDTF">2006-08-16T00:00:00Z</dcterms:created>
  <dcterms:modified xsi:type="dcterms:W3CDTF">2023-09-06T19:44:01Z</dcterms:modified>
  <dc:identifier>DAFtGavlO2U</dc:identifier>
</cp:coreProperties>
</file>